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2"/>
  </p:notesMasterIdLst>
  <p:sldIdLst>
    <p:sldId id="256" r:id="rId2"/>
    <p:sldId id="322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58" r:id="rId12"/>
    <p:sldId id="359" r:id="rId13"/>
    <p:sldId id="360" r:id="rId14"/>
    <p:sldId id="361" r:id="rId15"/>
    <p:sldId id="362" r:id="rId16"/>
    <p:sldId id="363" r:id="rId17"/>
    <p:sldId id="257" r:id="rId18"/>
    <p:sldId id="261" r:id="rId19"/>
    <p:sldId id="262" r:id="rId20"/>
    <p:sldId id="264" r:id="rId21"/>
    <p:sldId id="349" r:id="rId22"/>
    <p:sldId id="263" r:id="rId23"/>
    <p:sldId id="323" r:id="rId24"/>
    <p:sldId id="260" r:id="rId25"/>
    <p:sldId id="265" r:id="rId26"/>
    <p:sldId id="267" r:id="rId27"/>
    <p:sldId id="266" r:id="rId28"/>
    <p:sldId id="338" r:id="rId29"/>
    <p:sldId id="280" r:id="rId30"/>
    <p:sldId id="337" r:id="rId31"/>
    <p:sldId id="339" r:id="rId32"/>
    <p:sldId id="281" r:id="rId33"/>
    <p:sldId id="283" r:id="rId34"/>
    <p:sldId id="282" r:id="rId35"/>
    <p:sldId id="285" r:id="rId36"/>
    <p:sldId id="340" r:id="rId37"/>
    <p:sldId id="341" r:id="rId38"/>
    <p:sldId id="342" r:id="rId39"/>
    <p:sldId id="343" r:id="rId40"/>
    <p:sldId id="345" r:id="rId4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CCFF66"/>
    <a:srgbClr val="66FF66"/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DBA12FF-D2F4-4AEF-BACC-14FC49D00E22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Edytuj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E62A771-009A-4775-9920-BAF63C49235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/>
          </a:p>
        </p:txBody>
      </p:sp>
      <p:sp>
        <p:nvSpPr>
          <p:cNvPr id="3891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024471-41C5-45DE-87F5-EFC01725D29B}" type="slidenum">
              <a:rPr lang="pl-PL"/>
              <a:pPr/>
              <a:t>22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Dowolny kształt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Dowolny kształt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Obraz 12" descr="C:\Users\nowy\Documents\nowa firma\materiały graficzne\eurogrant 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95288" y="5632450"/>
            <a:ext cx="1512887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12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26BDEB1-D7B2-48F0-9E7D-485146D90482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13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4925" y="6308725"/>
            <a:ext cx="2351088" cy="365125"/>
          </a:xfrm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  <a:extLst/>
          </a:lstStyle>
          <a:p>
            <a:pPr>
              <a:defRPr/>
            </a:pPr>
            <a:r>
              <a:rPr lang="pl-PL"/>
              <a:t>www.eurogrant.pl</a:t>
            </a:r>
            <a:endParaRPr lang="pl-PL" dirty="0"/>
          </a:p>
        </p:txBody>
      </p:sp>
      <p:sp>
        <p:nvSpPr>
          <p:cNvPr id="14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CACBA44-7EDB-4F4C-93C1-F29ECE2628D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9A3AB-B622-4D70-825F-303541559E99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5CF7-88D7-4A51-9EC5-633544D5CF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4A24-45A3-4A0E-872E-1FC09C05E459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150ED-C669-4A18-B900-A82E8C2C46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00CFD-85E2-4DF4-B14C-971E426E45DA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CB51A-A93F-4867-8558-B68CE9EE209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68313" y="260350"/>
            <a:ext cx="8229600" cy="57499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3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C07A2-6488-458B-A93D-14FDF2F963E3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4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42518-FAFA-4904-BEFF-6CC4C8268D3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C5A6B-C69B-4CA3-A49E-0EA693BEBF7F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5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051C0-E1F7-44BE-B3CF-88BC0885B9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g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316B26-888A-457A-A862-80BD235D7069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23D3A8-0BAD-448B-BABC-9A8DF58B7C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24C89A-B564-4EE1-9D96-851CBC759D2D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754056-59FC-432C-ACBD-AA77DDD766A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24C268-F3B9-4E01-8C4C-CB5D35482610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2FE186-77E6-4BC4-B5E3-D042766381E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1D4B97-71B5-4E56-95D4-32FEB1DFA48D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5AA92E-8C35-46E8-87B4-EF2421BF40D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0F442-616C-4849-9895-485F8F0F1F6C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3" name="Symbol zastępczy stopki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F0357-D564-4E90-97EB-260DC1CF956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5F5BEB-0461-4369-AD83-92C594EF44B2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FC5023-DAE6-4E1F-8CCB-568446B6C5A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Dowolny kształt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g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g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/>
              <a:t>Kliknij ikonę, aby dodać obraz</a:t>
            </a:r>
            <a:endParaRPr lang="en-US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A3B0A0A-7C72-41F2-8E6F-A7B4077EC869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12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BAD4018-AFC4-4649-A2FA-F0E08061B0A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/>
              <a:t>Kliknij, aby edytować styl</a:t>
            </a:r>
            <a:endParaRPr lang="en-US"/>
          </a:p>
        </p:txBody>
      </p:sp>
      <p:sp>
        <p:nvSpPr>
          <p:cNvPr id="1033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68313" y="14843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C858E06-0E3E-4721-92C1-3BBED2E1C188}" type="datetimeFigureOut">
              <a:rPr lang="pl-PL"/>
              <a:pPr>
                <a:defRPr/>
              </a:pPr>
              <a:t>17.06.2016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91C2C6A-2507-45F1-B37C-6ED7CD31B7C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037" name="Obraz 10" descr="C:\Users\nowy\Documents\nowa firma\materiały graficzne\eurogrant logo.png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141288" y="6237288"/>
            <a:ext cx="97472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7" r:id="rId2"/>
    <p:sldLayoutId id="2147483699" r:id="rId3"/>
    <p:sldLayoutId id="2147483700" r:id="rId4"/>
    <p:sldLayoutId id="2147483701" r:id="rId5"/>
    <p:sldLayoutId id="2147483702" r:id="rId6"/>
    <p:sldLayoutId id="2147483696" r:id="rId7"/>
    <p:sldLayoutId id="2147483703" r:id="rId8"/>
    <p:sldLayoutId id="2147483704" r:id="rId9"/>
    <p:sldLayoutId id="2147483695" r:id="rId10"/>
    <p:sldLayoutId id="2147483694" r:id="rId11"/>
    <p:sldLayoutId id="2147483693" r:id="rId12"/>
    <p:sldLayoutId id="2147483692" r:id="rId13"/>
  </p:sldLayoutIdLst>
  <p:transition spd="slow"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Calibri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b="1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b="1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b="1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b="1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b="1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pl/url?sa=i&amp;rct=j&amp;q=&amp;esrc=s&amp;source=images&amp;cd=&amp;cad=rja&amp;uact=8&amp;ved=0ahUKEwjb8_vI4NzKAhXHDSwKHW8IAWAQjRwIBw&amp;url=http://biznes.gazetaprawna.pl/artykuly/767959,lotwa-bedzie-miec-niemieckie-euro.html&amp;psig=AFQjCNHaMlb1cH1NBonwhG67p5cbMPfr_Q&amp;ust=1454628732383082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 bwMode="auto">
          <a:xfrm>
            <a:off x="685800" y="1268413"/>
            <a:ext cx="7772400" cy="2736850"/>
          </a:xfrm>
        </p:spPr>
        <p:txBody>
          <a:bodyPr/>
          <a:lstStyle/>
          <a:p>
            <a:pPr eaLnBrk="1" hangingPunct="1">
              <a:defRPr/>
            </a:pPr>
            <a:r>
              <a:rPr lang="pl-PL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PERSPEKTYWY FINANSOWANIA </a:t>
            </a:r>
            <a:br>
              <a:rPr lang="pl-PL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FUNDUSZE UE </a:t>
            </a:r>
            <a:br>
              <a:rPr lang="pl-PL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PROJEKTÓW Z ZAKRESU DZIAŁALNOŚCI </a:t>
            </a:r>
            <a:br>
              <a:rPr lang="pl-PL" sz="36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GMINNYCH ZAKŁADÓW KOMUNALNYCH  </a:t>
            </a:r>
            <a:b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 LATACH 2016-2020</a:t>
            </a:r>
          </a:p>
        </p:txBody>
      </p:sp>
      <p:sp>
        <p:nvSpPr>
          <p:cNvPr id="16386" name="pole tekstowe 2"/>
          <p:cNvSpPr txBox="1">
            <a:spLocks noChangeArrowheads="1"/>
          </p:cNvSpPr>
          <p:nvPr/>
        </p:nvSpPr>
        <p:spPr bwMode="auto">
          <a:xfrm>
            <a:off x="3995738" y="6021388"/>
            <a:ext cx="4248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/>
              <a:t>Konferencja Bystre 16-17.06.2016</a:t>
            </a:r>
          </a:p>
        </p:txBody>
      </p:sp>
    </p:spTree>
  </p:cSld>
  <p:clrMapOvr>
    <a:masterClrMapping/>
  </p:clrMapOvr>
  <p:transition spd="slow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3535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391">
                  <a:extLst>
                    <a:ext uri="{9D8B030D-6E8A-4147-A177-3AD203B41FA5}"/>
                  </a:extLst>
                </a:gridCol>
                <a:gridCol w="2520280">
                  <a:extLst>
                    <a:ext uri="{9D8B030D-6E8A-4147-A177-3AD203B41FA5}"/>
                  </a:extLst>
                </a:gridCol>
                <a:gridCol w="3168352">
                  <a:extLst>
                    <a:ext uri="{9D8B030D-6E8A-4147-A177-3AD203B41FA5}"/>
                  </a:extLst>
                </a:gridCol>
                <a:gridCol w="1101577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500" dirty="0"/>
                        <a:t>Nazwa kryterium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Definicja / wyjaśnienie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Sposób oceny / punktowania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Maks.</a:t>
                      </a:r>
                      <a:r>
                        <a:rPr lang="pl-PL" sz="1500" baseline="0" dirty="0"/>
                        <a:t> l.  punktów</a:t>
                      </a:r>
                      <a:endParaRPr lang="pl-PL" sz="1500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Efektywność kosztowa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l-PL" sz="1400" dirty="0"/>
                    </a:p>
                    <a:p>
                      <a:pPr algn="ctr"/>
                      <a:r>
                        <a:rPr lang="pl-PL" sz="1400" dirty="0"/>
                        <a:t>Ek=  D/I</a:t>
                      </a:r>
                    </a:p>
                    <a:p>
                      <a:endParaRPr lang="pl-PL" sz="1400" dirty="0"/>
                    </a:p>
                    <a:p>
                      <a:r>
                        <a:rPr lang="pl-PL" sz="1000" dirty="0"/>
                        <a:t>D – wartość całkowita projektu w zł</a:t>
                      </a:r>
                    </a:p>
                    <a:p>
                      <a:r>
                        <a:rPr lang="pl-PL" sz="1000" dirty="0"/>
                        <a:t>I – w zależności</a:t>
                      </a:r>
                      <a:r>
                        <a:rPr lang="pl-PL" sz="1000" baseline="0" dirty="0"/>
                        <a:t> od rodzaju projektu:</a:t>
                      </a:r>
                      <a:endParaRPr lang="pl-PL" sz="1000" dirty="0"/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pl-PL" sz="1000" dirty="0"/>
                        <a:t>przepustowość oczyszczalni po budowie lub rozbudowie [m3/d ścieków]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pl-PL" sz="1000" dirty="0"/>
                        <a:t>ilości ścieków o ulepszonej jakości oczyszczania odprowadzanych do odbiornika [m3]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pl-PL" sz="1000" dirty="0"/>
                        <a:t>długość wybudowanej kanalizacji sanitarnej/ długość przebudowanej; rozbudowanej kanalizacji sanitarnej</a:t>
                      </a:r>
                    </a:p>
                    <a:p>
                      <a:endParaRPr lang="pl-PL" sz="1400" dirty="0"/>
                    </a:p>
                    <a:p>
                      <a:endParaRPr lang="pl-P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/>
                        <a:t>Metodologia z zastosowaniem przedziałów, która polega na: </a:t>
                      </a:r>
                    </a:p>
                    <a:p>
                      <a:pPr algn="just"/>
                      <a:r>
                        <a:rPr lang="pl-PL" sz="1200" dirty="0"/>
                        <a:t>1) uszeregowaniu projektów w ramach danego kryterium podlegającego ocenie od „najlepszego” do „najgorszego”, </a:t>
                      </a:r>
                    </a:p>
                    <a:p>
                      <a:pPr algn="just"/>
                      <a:r>
                        <a:rPr lang="pl-PL" sz="1200" dirty="0"/>
                        <a:t>2) podzieleniu uszeregowanych projektów na przedziały o równej, co do zasady, liczbie projektów. Liczba przedziałów zależy od liczby projektów do oceny (np. 1, 2, 4, 8, 16), </a:t>
                      </a:r>
                    </a:p>
                    <a:p>
                      <a:pPr algn="just"/>
                      <a:r>
                        <a:rPr lang="pl-PL" sz="1200" dirty="0"/>
                        <a:t>3) przydzieleniu, zgodnie z uszeregowaniem, należnej danemu przedziałowi liczby punktów. </a:t>
                      </a:r>
                    </a:p>
                    <a:p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u="sng" dirty="0"/>
              <a:t>Kryteria merytoryczno-jakościowe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3932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375">
                  <a:extLst>
                    <a:ext uri="{9D8B030D-6E8A-4147-A177-3AD203B41FA5}"/>
                  </a:extLst>
                </a:gridCol>
                <a:gridCol w="2592288">
                  <a:extLst>
                    <a:ext uri="{9D8B030D-6E8A-4147-A177-3AD203B41FA5}"/>
                  </a:extLst>
                </a:gridCol>
                <a:gridCol w="3024336">
                  <a:extLst>
                    <a:ext uri="{9D8B030D-6E8A-4147-A177-3AD203B41FA5}"/>
                  </a:extLst>
                </a:gridCol>
                <a:gridCol w="1317601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500" dirty="0"/>
                        <a:t>Nazwa kryterium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Definicja / wyjaśnienie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Sposób oceny / punktowania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Maks. l.  punktów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Poziom skanalizowania gminy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/>
                        <a:t>Kryterium premiuje projekty, które realizowane będą na terenie gmin o najniższym stopniu skanalizowania gminy. </a:t>
                      </a:r>
                    </a:p>
                    <a:p>
                      <a:pPr algn="just"/>
                      <a:endParaRPr lang="pl-PL" sz="1200" dirty="0"/>
                    </a:p>
                    <a:p>
                      <a:pPr algn="just"/>
                      <a:r>
                        <a:rPr lang="pl-PL" sz="1200" dirty="0"/>
                        <a:t>Ocenie podlegać będą najbardziej aktualne i dostępne na etapie ogłaszania naboru dane statystyczne pobrane ze strony GUS www.stat.gov.pl (Bank Danych Lokalnych, okres sprawozdawczy: Dane roczne, kategoria: Gospodarka mieszkaniowa i komunalna, grupa: Urządzenia sieciowe, podgrupa: Korzystający z instalacji w % ogółu ludności, rodzaj instalacji: kanalizacja).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/>
                        <a:t>Punkty przyznawane będą w następujący sposób: </a:t>
                      </a:r>
                    </a:p>
                    <a:p>
                      <a:pPr algn="just"/>
                      <a:endParaRPr lang="pl-PL" sz="1200" dirty="0"/>
                    </a:p>
                    <a:p>
                      <a:pPr marL="228600" indent="-228600" algn="just">
                        <a:spcBef>
                          <a:spcPts val="1200"/>
                        </a:spcBef>
                        <a:buAutoNum type="alphaLcParenR"/>
                      </a:pPr>
                      <a:r>
                        <a:rPr lang="pl-PL" sz="1200" dirty="0"/>
                        <a:t>20 punktów otrzyma projekt realizowany na terenie o stopniu skanalizowania - do 30 %, </a:t>
                      </a:r>
                    </a:p>
                    <a:p>
                      <a:pPr marL="228600" indent="-228600" algn="just">
                        <a:spcBef>
                          <a:spcPts val="1200"/>
                        </a:spcBef>
                        <a:buAutoNum type="alphaLcParenR"/>
                      </a:pPr>
                      <a:r>
                        <a:rPr lang="pl-PL" sz="1200" dirty="0"/>
                        <a:t>15 punktów otrzyma projekt realizowany na terenie o stopniu skanalizowania od 30 do 50 %, c) 10 punktów otrzyma projekt realizowany na terenie o stopniu skanalizowania od 50 do 70 %, d) 5 punktów otrzyma projekt realizowany na terenie o stopniu skanalizowania powyżej 70 %.</a:t>
                      </a:r>
                    </a:p>
                    <a:p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u="sng" dirty="0">
                <a:solidFill>
                  <a:prstClr val="black"/>
                </a:solidFill>
              </a:rPr>
              <a:t>Kryteria merytoryczno-jakościowe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4708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399">
                  <a:extLst>
                    <a:ext uri="{9D8B030D-6E8A-4147-A177-3AD203B41FA5}"/>
                  </a:extLst>
                </a:gridCol>
                <a:gridCol w="2088232">
                  <a:extLst>
                    <a:ext uri="{9D8B030D-6E8A-4147-A177-3AD203B41FA5}"/>
                  </a:extLst>
                </a:gridCol>
                <a:gridCol w="3600400">
                  <a:extLst>
                    <a:ext uri="{9D8B030D-6E8A-4147-A177-3AD203B41FA5}"/>
                  </a:extLst>
                </a:gridCol>
                <a:gridCol w="1029569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500" dirty="0"/>
                        <a:t>Nazwa kryterium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Definicja / wyjaśnienie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Sposób oceny / punktowania</a:t>
                      </a:r>
                    </a:p>
                    <a:p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Maks. l.  punktów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Wpływ projektu na zmniejszenie dysproporcji w wyposażeniu w infrastrukturę pomiędzy miastami, a obszarami wiejskimi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500" dirty="0"/>
                        <a:t>Kryterium premiuje projekty realizowane na obszarach wiejskich.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200" dirty="0"/>
                        <a:t>Punkty</a:t>
                      </a:r>
                      <a:r>
                        <a:rPr lang="pl-PL" sz="1200" baseline="0" dirty="0"/>
                        <a:t> dla projektów</a:t>
                      </a:r>
                      <a:r>
                        <a:rPr lang="pl-PL" sz="1200" dirty="0"/>
                        <a:t>: </a:t>
                      </a:r>
                    </a:p>
                    <a:p>
                      <a:pPr algn="just"/>
                      <a:r>
                        <a:rPr lang="pl-PL" sz="1200" dirty="0"/>
                        <a:t>a) infrastruktury oczyszczalni ścieków: </a:t>
                      </a:r>
                    </a:p>
                    <a:p>
                      <a:pPr algn="just"/>
                      <a:r>
                        <a:rPr lang="pl-PL" sz="1200" dirty="0"/>
                        <a:t>- 15 punktów otrzyma projekt wyłącznie z terenów wiejskich,</a:t>
                      </a:r>
                    </a:p>
                    <a:p>
                      <a:pPr algn="just"/>
                      <a:r>
                        <a:rPr lang="pl-PL" sz="1200" dirty="0"/>
                        <a:t> - 10 pkt otrzyma projekt z terenów wiejskich i miejskich, </a:t>
                      </a:r>
                    </a:p>
                    <a:p>
                      <a:pPr algn="just"/>
                      <a:r>
                        <a:rPr lang="pl-PL" sz="1200" dirty="0"/>
                        <a:t>  - 0 pkt otrzyma projekt wyłącznie z terenów miejskich, </a:t>
                      </a:r>
                    </a:p>
                    <a:p>
                      <a:pPr algn="just"/>
                      <a:r>
                        <a:rPr lang="pl-PL" sz="1200" dirty="0"/>
                        <a:t>b) infrastruktury kanalizacji ściekowej: </a:t>
                      </a:r>
                    </a:p>
                    <a:p>
                      <a:pPr algn="just"/>
                      <a:r>
                        <a:rPr lang="pl-PL" sz="1200" dirty="0"/>
                        <a:t>- 15 punktów otrzyma projekt realizowany wyłącznie na terenach wiejskich, </a:t>
                      </a:r>
                    </a:p>
                    <a:p>
                      <a:pPr algn="just"/>
                      <a:r>
                        <a:rPr lang="pl-PL" sz="1200" dirty="0"/>
                        <a:t>- 10 punktów otrzyma projekt realizowany na terenach wiejskich i miejskich </a:t>
                      </a:r>
                    </a:p>
                    <a:p>
                      <a:pPr algn="just"/>
                      <a:r>
                        <a:rPr lang="pl-PL" sz="1200" dirty="0"/>
                        <a:t>- 0 punktów otrzyma projekt realizowany wyłącznie na terenach miejskich </a:t>
                      </a:r>
                    </a:p>
                    <a:p>
                      <a:pPr algn="just"/>
                      <a:endParaRPr lang="pl-PL" sz="1200" dirty="0"/>
                    </a:p>
                    <a:p>
                      <a:pPr algn="just"/>
                      <a:r>
                        <a:rPr lang="pl-PL" sz="1200" dirty="0"/>
                        <a:t>Dla projektów obejmujących zarówno oczyszczalnię ścieków jak i sieci kanalizacyjne, punkty nie sumują się. Punkty przyznawane będą za tą część zakresu, która uzyska wyższą punktację.</a:t>
                      </a:r>
                    </a:p>
                    <a:p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u="sng" dirty="0">
                <a:solidFill>
                  <a:prstClr val="black"/>
                </a:solidFill>
              </a:rPr>
              <a:t>Kryteria merytoryczno-jakościowe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4068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399">
                  <a:extLst>
                    <a:ext uri="{9D8B030D-6E8A-4147-A177-3AD203B41FA5}"/>
                  </a:extLst>
                </a:gridCol>
                <a:gridCol w="2736304">
                  <a:extLst>
                    <a:ext uri="{9D8B030D-6E8A-4147-A177-3AD203B41FA5}"/>
                  </a:extLst>
                </a:gridCol>
                <a:gridCol w="2808312">
                  <a:extLst>
                    <a:ext uri="{9D8B030D-6E8A-4147-A177-3AD203B41FA5}"/>
                  </a:extLst>
                </a:gridCol>
                <a:gridCol w="1173585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500" dirty="0"/>
                        <a:t>Nazwa kryterium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Definicja / wyjaśnienie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Sposób oceny / punktowania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Maks. l.  punktów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Zastosowanie technologii umożliwiających wykorzystanie odnawialnych źródeł energii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500" dirty="0"/>
                        <a:t>Kryterium punktuje projekty, w których w wyniku realizacji projektu nastąpi wykorzystanie lub poprawa efektywności wykorzystania odnawialnych źródeł energii.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500" dirty="0"/>
                        <a:t>10 punktów otrzyma projekt, który przewiduje zastosowanie lub zwiększenie efektywności instalacji umożliwiającej odzysk biogazu oraz jego wykorzystanie do produkcji energii cieplnej i/lub elektrycznej; zastosowanie lub zwiększenie efektywności instalacji umożliwiającej wykorzystanie innych odnawialnych źródeł energii.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/>
              <a:t>Kryteria merytoryczno-jakościowe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3840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415">
                  <a:extLst>
                    <a:ext uri="{9D8B030D-6E8A-4147-A177-3AD203B41FA5}"/>
                  </a:extLst>
                </a:gridCol>
                <a:gridCol w="2088232">
                  <a:extLst>
                    <a:ext uri="{9D8B030D-6E8A-4147-A177-3AD203B41FA5}"/>
                  </a:extLst>
                </a:gridCol>
                <a:gridCol w="3312368">
                  <a:extLst>
                    <a:ext uri="{9D8B030D-6E8A-4147-A177-3AD203B41FA5}"/>
                  </a:extLst>
                </a:gridCol>
                <a:gridCol w="1173585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500" dirty="0"/>
                        <a:t>Nazwa kryterium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Definicja / wyjaśnienie</a:t>
                      </a:r>
                    </a:p>
                    <a:p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Sposób oceny / punktowania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Maks. l.  punktów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Kompleksowość projektu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500" dirty="0"/>
                        <a:t>W kryterium premiowane będą projekty, które zapewnią kompleksową realizację inwestycji.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500" dirty="0"/>
                        <a:t>Punkty przyznawane będą w następujący sposób: </a:t>
                      </a:r>
                    </a:p>
                    <a:p>
                      <a:pPr algn="just"/>
                      <a:endParaRPr lang="pl-PL" sz="1500" dirty="0"/>
                    </a:p>
                    <a:p>
                      <a:pPr algn="just"/>
                      <a:r>
                        <a:rPr lang="pl-PL" sz="1500" dirty="0"/>
                        <a:t>a) 10 punktów otrzyma projekt jeśli dotyczy budowy/rozbudowy/przebudowy sieci kanalizacji sanitarnej oraz oczyszczalni ścieków,</a:t>
                      </a:r>
                    </a:p>
                    <a:p>
                      <a:pPr algn="just"/>
                      <a:endParaRPr lang="pl-PL" sz="1500" dirty="0"/>
                    </a:p>
                    <a:p>
                      <a:pPr algn="just"/>
                      <a:r>
                        <a:rPr lang="pl-PL" sz="1500" dirty="0"/>
                        <a:t>b) 0 punktów otrzyma projekt jeśli dotyczy tylko kanalizacji sanitarnej bądź tylko oczyszczalni ścieków.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/>
              <a:t>Kryteria merytoryczno-jakościowe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4237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375">
                  <a:extLst>
                    <a:ext uri="{9D8B030D-6E8A-4147-A177-3AD203B41FA5}"/>
                  </a:extLst>
                </a:gridCol>
                <a:gridCol w="3744416">
                  <a:extLst>
                    <a:ext uri="{9D8B030D-6E8A-4147-A177-3AD203B41FA5}"/>
                  </a:extLst>
                </a:gridCol>
                <a:gridCol w="1944216">
                  <a:extLst>
                    <a:ext uri="{9D8B030D-6E8A-4147-A177-3AD203B41FA5}"/>
                  </a:extLst>
                </a:gridCol>
                <a:gridCol w="1245593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500" dirty="0"/>
                        <a:t>Nazwa kryterium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Definicja / wyjaśnienie</a:t>
                      </a:r>
                    </a:p>
                    <a:p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Sposób oceny / punktowania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Maks. l.  punktów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Gotowość do realizacji inwestycji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l-PL" sz="1300" dirty="0"/>
                        <a:t>Punkty przyznawane będą w przypadku posiadania: </a:t>
                      </a: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l-PL" sz="1300" dirty="0"/>
                        <a:t>a) ostatecznej/-</a:t>
                      </a:r>
                      <a:r>
                        <a:rPr lang="pl-PL" sz="1300" dirty="0" err="1"/>
                        <a:t>ych</a:t>
                      </a:r>
                      <a:r>
                        <a:rPr lang="pl-PL" sz="1300" dirty="0"/>
                        <a:t>, ważnej/-</a:t>
                      </a:r>
                      <a:r>
                        <a:rPr lang="pl-PL" sz="1300" dirty="0" err="1"/>
                        <a:t>ych</a:t>
                      </a:r>
                      <a:r>
                        <a:rPr lang="pl-PL" sz="1300" dirty="0"/>
                        <a:t> decyzji pozwolenia na budowę lub zgłoszenia robót budowlanych wraz z potwierdzeniem organu administracji budowlanej o braku sprzeciwu dla takiego zgłoszenia, a także w przypadku braku obowiązku posiadania takiej decyzji lub dokonania zgłoszenia do realizacji projektu – 5 punktów, </a:t>
                      </a: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l-PL" sz="1300" dirty="0"/>
                        <a:t>b) ostatecznej/-</a:t>
                      </a:r>
                      <a:r>
                        <a:rPr lang="pl-PL" sz="1300" dirty="0" err="1"/>
                        <a:t>ych</a:t>
                      </a:r>
                      <a:r>
                        <a:rPr lang="pl-PL" sz="1300" dirty="0"/>
                        <a:t> decyzji o środowiskowych uwarunkowaniach zgody na realizację przedsięwzięcia lub braku obowiązku posiadania takich dokumentów do realizacji projektu - 5 punktów. </a:t>
                      </a:r>
                    </a:p>
                    <a:p>
                      <a:pPr algn="just"/>
                      <a:endParaRPr lang="pl-PL" sz="1300" dirty="0"/>
                    </a:p>
                    <a:p>
                      <a:pPr algn="just"/>
                      <a:r>
                        <a:rPr lang="pl-PL" sz="1300" dirty="0"/>
                        <a:t>Punkty podlegają sumowaniu.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500" dirty="0"/>
                        <a:t>W przypadku spełnienia warunków kryterium projekt otrzymuje odpowiednio 5 lub 10 punktów.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/>
              <a:t>Kryteria merytoryczno-jakościowe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68313" y="1484313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359">
                  <a:extLst>
                    <a:ext uri="{9D8B030D-6E8A-4147-A177-3AD203B41FA5}"/>
                  </a:extLst>
                </a:gridCol>
                <a:gridCol w="4248472">
                  <a:extLst>
                    <a:ext uri="{9D8B030D-6E8A-4147-A177-3AD203B41FA5}"/>
                  </a:extLst>
                </a:gridCol>
                <a:gridCol w="1728192">
                  <a:extLst>
                    <a:ext uri="{9D8B030D-6E8A-4147-A177-3AD203B41FA5}"/>
                  </a:extLst>
                </a:gridCol>
                <a:gridCol w="1101577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sz="1500" dirty="0"/>
                        <a:t>Nazwa kryterium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Definicja / wyjaśnienie</a:t>
                      </a:r>
                    </a:p>
                    <a:p>
                      <a:endParaRPr lang="pl-P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Sposób oceny / punktowania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/>
                        <a:t>Maks. l.  punktów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300" dirty="0"/>
                        <a:t>Preferencje terytorialne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l-PL" sz="1100" dirty="0"/>
                        <a:t>W ramach kryterium preferowane będą projekty, których zakres rzeczowy zlokalizowany będzie w całości na terenie gmin objętych:</a:t>
                      </a:r>
                    </a:p>
                    <a:p>
                      <a:pPr marL="171450" indent="-1714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dirty="0"/>
                        <a:t>Programem Strategicznego Rozwoju Bieszczad (gminy: (Czarna, Lutowiska, Ustrzyki Dolne, Baligród, Cisna, Lesko, Olszanica, Solina z s. w Polańczyku, Komańcza, Tyrawa Wołoska, Zagórz, Bircza) </a:t>
                      </a: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pl-PL" sz="1100" dirty="0"/>
                        <a:t>i/lub </a:t>
                      </a:r>
                    </a:p>
                    <a:p>
                      <a:pPr marL="171450" indent="-1714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l-PL" sz="1100" dirty="0"/>
                        <a:t>Programem Strategicznym „Błękitny San” (gm. Czarna, gm. Lutowiska, m. i gm. Ustrzyki Dolne, gm. Dydnia, gm. Nozdrzec, m. Sanok, gm. Komańcza, gm. Sanok, m. i gm. Zagórz, gm. Baligród, gm. Cisna, m. i gm. Lesko, gm. Olszanica, gm. Solina, m. Jarosław, m. Radymno, gm. Jarosław, gm. Laszki, gm. Radymno, gm. Wiązownica, gm. Dubiecko, gm. Fredropol, gm. Krasiczyn, gm. Krzywcza, gm. Medyka, gm. Orły, gm. Przemyśl, gm. Stubno, gm. Żurawica, m. i gm. Sieniawa, gm. Tryńcza, m. Przemyśl, m. Dynów, gm. Dynów, m. Leżajsk, gm. Kuryłówka, gm. Leżajsk, m. i gm. Nowa Sarzyna, gm. Jeżowe, gm. Krzeszów, m. i gm. Nisko, m. i gm. Rudnik nad Sanem, m. i gm. Ulanów, m. Stalowa Wola, gm. Pysznica, gm. Radomyśl nad Sanem, gm. Zaleszany, gm. Gorzyce).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100" dirty="0"/>
                        <a:t>Jeżeli zakres rzeczowy projektu będzie w całości zlokalizowany na terenach objętych Programem Strategicznego Rozwoju Bieszczad i/lub Programem Strategicznym „Błękitny San” 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pl-PL" sz="1100" dirty="0"/>
                        <a:t>projekt uzyskuje - 5 pkt.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pl-PL" sz="1100" dirty="0"/>
                        <a:t>kryterium nie spełnione -0 pkt. </a:t>
                      </a:r>
                    </a:p>
                    <a:p>
                      <a:pPr algn="just"/>
                      <a:endParaRPr lang="pl-PL" sz="1100" dirty="0"/>
                    </a:p>
                    <a:p>
                      <a:pPr algn="just"/>
                      <a:endParaRPr lang="pl-PL" sz="1100" dirty="0"/>
                    </a:p>
                    <a:p>
                      <a:pPr algn="just"/>
                      <a:r>
                        <a:rPr lang="pl-PL" sz="1100" dirty="0"/>
                        <a:t>Preferencje terytorialne nie podlegają sumowaniu.</a:t>
                      </a:r>
                    </a:p>
                    <a:p>
                      <a:endParaRPr lang="pl-PL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l-PL" dirty="0"/>
              <a:t>Kryteria merytoryczno-jakościowe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/>
          </p:cNvSpPr>
          <p:nvPr>
            <p:ph type="body" idx="4294967295"/>
          </p:nvPr>
        </p:nvSpPr>
        <p:spPr>
          <a:xfrm>
            <a:off x="468313" y="1125538"/>
            <a:ext cx="8229600" cy="790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pl-PL" sz="1900" i="1" smtClean="0"/>
              <a:t>Oś priorytetowa II  Ochrona środowiska, w tym adaptacja do zmian klimatu</a:t>
            </a:r>
          </a:p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pl-PL" sz="2300" i="1" smtClean="0"/>
              <a:t>Działanie 2.2 Gospodarka odpadami komunalnymi</a:t>
            </a:r>
            <a:r>
              <a:rPr lang="pl-PL" sz="2300" smtClean="0"/>
              <a:t> </a:t>
            </a:r>
          </a:p>
        </p:txBody>
      </p:sp>
      <p:pic>
        <p:nvPicPr>
          <p:cNvPr id="3277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6092825"/>
            <a:ext cx="13176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22250" y="188913"/>
            <a:ext cx="8670925" cy="588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2800" b="1">
                <a:latin typeface="Calibri" pitchFamily="34" charset="0"/>
              </a:rPr>
              <a:t>Program </a:t>
            </a:r>
            <a:r>
              <a:rPr lang="pl-PL" sz="3200" b="1">
                <a:latin typeface="Calibri" pitchFamily="34" charset="0"/>
              </a:rPr>
              <a:t>I</a:t>
            </a:r>
            <a:r>
              <a:rPr lang="pl-PL" sz="2800" b="1">
                <a:latin typeface="Calibri" pitchFamily="34" charset="0"/>
              </a:rPr>
              <a:t>nfrastruktura i Środowisko na lata 2014-2020</a:t>
            </a:r>
          </a:p>
        </p:txBody>
      </p:sp>
      <p:sp>
        <p:nvSpPr>
          <p:cNvPr id="32772" name="Rectangle 10"/>
          <p:cNvSpPr>
            <a:spLocks/>
          </p:cNvSpPr>
          <p:nvPr/>
        </p:nvSpPr>
        <p:spPr bwMode="auto">
          <a:xfrm>
            <a:off x="900113" y="3284538"/>
            <a:ext cx="7704137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3888" indent="-514350"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100" b="1" i="1">
                <a:latin typeface="Calibri" pitchFamily="34" charset="0"/>
              </a:rPr>
              <a:t>Typ projektu 2.2.2 Projekty obejmujące swoim zakresem elementy gospodarki odpadami zgodnej z hierarchią sposobów postępowania z odpadami z wyłączeniem instalacji do termicznego przekształcania odpadów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476375" y="2357438"/>
            <a:ext cx="6551613" cy="460375"/>
          </a:xfrm>
          <a:prstGeom prst="rect">
            <a:avLst/>
          </a:prstGeom>
          <a:solidFill>
            <a:srgbClr val="66FF66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l-PL" sz="2400" b="1" dirty="0">
                <a:latin typeface="Calibri" pitchFamily="34" charset="0"/>
              </a:rPr>
              <a:t>Termin naboru: 31 maj - </a:t>
            </a:r>
            <a:r>
              <a:rPr lang="pl-PL" sz="2400" b="1" dirty="0">
                <a:latin typeface="Calibri" pitchFamily="34" charset="0"/>
              </a:rPr>
              <a:t>1 sierpień </a:t>
            </a:r>
            <a:r>
              <a:rPr lang="pl-PL" sz="2400" b="1" dirty="0">
                <a:latin typeface="Calibri" pitchFamily="34" charset="0"/>
              </a:rPr>
              <a:t>2016 </a:t>
            </a:r>
            <a:endParaRPr lang="pl-PL" sz="500" b="1" dirty="0">
              <a:latin typeface="Calibri" pitchFamily="34" charset="0"/>
            </a:endParaRPr>
          </a:p>
        </p:txBody>
      </p:sp>
      <p:pic>
        <p:nvPicPr>
          <p:cNvPr id="32774" name="Picture 13" descr="Logotyp programu Infrastruktura i Środowisk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5876925"/>
            <a:ext cx="3751263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Rectangle 15"/>
          <p:cNvSpPr>
            <a:spLocks noChangeArrowheads="1"/>
          </p:cNvSpPr>
          <p:nvPr/>
        </p:nvSpPr>
        <p:spPr bwMode="auto">
          <a:xfrm>
            <a:off x="1331913" y="5013325"/>
            <a:ext cx="6696075" cy="831850"/>
          </a:xfrm>
          <a:prstGeom prst="rect">
            <a:avLst/>
          </a:prstGeom>
          <a:noFill/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400" b="1">
                <a:latin typeface="Calibri" pitchFamily="34" charset="0"/>
              </a:rPr>
              <a:t>Kwota przeznaczona na dofinansowanie </a:t>
            </a:r>
          </a:p>
          <a:p>
            <a:pPr algn="ctr"/>
            <a:r>
              <a:rPr lang="pl-PL" sz="2400" b="1">
                <a:latin typeface="Calibri" pitchFamily="34" charset="0"/>
              </a:rPr>
              <a:t>projektów w ramach konkursu: 600 mln zł.</a:t>
            </a:r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ymbol zastępczy zawartości 15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741862"/>
          </a:xfrm>
        </p:spPr>
        <p:txBody>
          <a:bodyPr/>
          <a:lstStyle/>
          <a:p>
            <a:pPr marL="623888" indent="-514350" algn="just" eaLnBrk="1" hangingPunct="1"/>
            <a:r>
              <a:rPr lang="pl-PL" smtClean="0"/>
              <a:t>jednostki samorządu terytorialnego i ich związki, działające w ich imieniu jednostki organizacyjne </a:t>
            </a:r>
            <a:r>
              <a:rPr lang="pl-PL" sz="2300" i="1" smtClean="0"/>
              <a:t>(forma prawna - kod 403; kod 429; kod 430; kod 431);</a:t>
            </a:r>
          </a:p>
          <a:p>
            <a:pPr marL="623888" indent="-514350" algn="just" eaLnBrk="1" hangingPunct="1"/>
            <a:endParaRPr lang="pl-PL" sz="2300" i="1" smtClean="0"/>
          </a:p>
          <a:p>
            <a:pPr marL="623888" indent="-514350" algn="just" eaLnBrk="1" hangingPunct="1"/>
            <a:r>
              <a:rPr lang="pl-PL" smtClean="0"/>
              <a:t>podmioty świadczące usługi publiczne w ramach realizacji obowiązków własnych jednostek samorządu terytorialnego </a:t>
            </a:r>
            <a:r>
              <a:rPr lang="pl-PL" sz="2300" i="1" smtClean="0"/>
              <a:t>(forma prawna - kod 019, kod 023, kod 115; kod 116; kod 117; kod 118; kod 120; kod 121; kod 124).</a:t>
            </a:r>
          </a:p>
        </p:txBody>
      </p:sp>
      <p:sp>
        <p:nvSpPr>
          <p:cNvPr id="33794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pl-PL" sz="2500" smtClean="0">
                <a:effectLst/>
              </a:rPr>
              <a:t>Do konkursu mogą przystąpić następujące podmioty:</a:t>
            </a:r>
          </a:p>
        </p:txBody>
      </p:sp>
      <p:pic>
        <p:nvPicPr>
          <p:cNvPr id="33795" name="Picture 4" descr="Logotyp programu Infrastruktura i Środowis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5876925"/>
            <a:ext cx="3751263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ymbol zastępczy zawartości 15"/>
          <p:cNvSpPr>
            <a:spLocks noGrp="1"/>
          </p:cNvSpPr>
          <p:nvPr>
            <p:ph idx="1"/>
          </p:nvPr>
        </p:nvSpPr>
        <p:spPr>
          <a:xfrm>
            <a:off x="468313" y="1412875"/>
            <a:ext cx="8207375" cy="45370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1800"/>
              </a:spcAft>
              <a:defRPr/>
            </a:pPr>
            <a:r>
              <a:rPr lang="pl-PL" sz="2400" dirty="0"/>
              <a:t>Projekty obejmujące swoim zakresem elementy gospodarki odpadami zgodnej z hierarchią sposobów postępowania z odpadami z wyłączeniem instalacji do termicznego przekształcania odpadów.</a:t>
            </a:r>
          </a:p>
          <a:p>
            <a:pPr algn="just" eaLnBrk="1" hangingPunct="1">
              <a:spcBef>
                <a:spcPts val="0"/>
              </a:spcBef>
              <a:spcAft>
                <a:spcPts val="1800"/>
              </a:spcAft>
              <a:buFont typeface="Wingdings 3" pitchFamily="18" charset="2"/>
              <a:buNone/>
              <a:defRPr/>
            </a:pPr>
            <a:r>
              <a:rPr lang="pl-PL" sz="2400" dirty="0"/>
              <a:t>	Zakres realizowanych projektów dotyczyć powinien budowy </a:t>
            </a:r>
            <a:r>
              <a:rPr lang="pl-PL" sz="2400" dirty="0">
                <a:solidFill>
                  <a:schemeClr val="accent2"/>
                </a:solidFill>
              </a:rPr>
              <a:t>Punktów Selektywnego Zbierania Odpadów Komunalnych</a:t>
            </a:r>
            <a:r>
              <a:rPr lang="pl-PL" sz="2400" dirty="0"/>
              <a:t>.</a:t>
            </a:r>
          </a:p>
          <a:p>
            <a:pPr marL="109537" indent="0" algn="just" eaLnBrk="1" hangingPunct="1">
              <a:spcBef>
                <a:spcPts val="0"/>
              </a:spcBef>
              <a:spcAft>
                <a:spcPts val="1800"/>
              </a:spcAft>
              <a:buFont typeface="Wingdings 3" pitchFamily="18" charset="2"/>
              <a:buNone/>
              <a:defRPr/>
            </a:pPr>
            <a:r>
              <a:rPr lang="pl-PL" sz="2400" i="1" dirty="0">
                <a:solidFill>
                  <a:srgbClr val="000000"/>
                </a:solidFill>
              </a:rPr>
              <a:t>W ramach projektu finansowane mogą być również inne działania (inwestycyjne oraz działania informacyjne i edukacyjne) związane z zapobieganiem powstawania odpadów oraz selektywnym zbieraniem odpadów</a:t>
            </a:r>
            <a:r>
              <a:rPr lang="pl-PL" sz="2400" dirty="0">
                <a:solidFill>
                  <a:srgbClr val="000000"/>
                </a:solidFill>
              </a:rPr>
              <a:t>.</a:t>
            </a:r>
            <a:endParaRPr lang="pl-PL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 3" pitchFamily="18" charset="2"/>
              <a:buNone/>
              <a:defRPr/>
            </a:pPr>
            <a:endParaRPr lang="pl-PL" sz="2400" dirty="0"/>
          </a:p>
        </p:txBody>
      </p:sp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pl-PL">
                <a:effectLst>
                  <a:outerShdw blurRad="38100" dist="38100" dir="2700000" algn="tl">
                    <a:srgbClr val="C0C0C0"/>
                  </a:outerShdw>
                </a:effectLst>
              </a:rPr>
              <a:t>Rodzaje projektów:</a:t>
            </a:r>
          </a:p>
        </p:txBody>
      </p:sp>
      <p:pic>
        <p:nvPicPr>
          <p:cNvPr id="34819" name="Picture 6" descr="Logotyp programu Infrastruktura i Środowis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2738" y="6075363"/>
            <a:ext cx="3751262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81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96262" name="Rectangle 6"/>
          <p:cNvSpPr>
            <a:spLocks noGrp="1"/>
          </p:cNvSpPr>
          <p:nvPr>
            <p:ph type="ctrTitle"/>
          </p:nvPr>
        </p:nvSpPr>
        <p:spPr bwMode="auto">
          <a:xfrm>
            <a:off x="539750" y="2349500"/>
            <a:ext cx="7772400" cy="1470025"/>
          </a:xfr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pl-PL" sz="6100">
                <a:effectLst/>
              </a:rPr>
              <a:t>AKTUALNE NABORY</a:t>
            </a:r>
          </a:p>
        </p:txBody>
      </p:sp>
      <p:sp>
        <p:nvSpPr>
          <p:cNvPr id="17411" name="AutoShape 16" descr="Znalezione obrazy dla zapytania EUR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7412" name="AutoShape 18" descr="Znalezione obrazy dla zapytania EUR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7413" name="AutoShape 20" descr="Znalezione obrazy dla zapytania EURO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7414" name="AutoShape 22" descr="ANd9GcQcRD9araC7Pe9q40QOwyUXbarG0seLW8Hw-rFn3vIqU80DF04o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476375" y="1916113"/>
            <a:ext cx="625792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7415" name="AutoShape 24" descr="ANd9GcQcRD9araC7Pe9q40QOwyUXbarG0seLW8Hw-rFn3vIqU80DF04o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331913" y="2205038"/>
            <a:ext cx="625792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slow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/>
          </p:cNvSpPr>
          <p:nvPr>
            <p:ph type="title" idx="4294967295"/>
          </p:nvPr>
        </p:nvSpPr>
        <p:spPr bwMode="auto"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3700" i="1">
                <a:solidFill>
                  <a:schemeClr val="accent2"/>
                </a:solidFill>
                <a:effectLst/>
              </a:rPr>
              <a:t>Dodatkowe kryterium formalne:</a:t>
            </a:r>
            <a:br>
              <a:rPr lang="pl-PL" sz="3700" i="1">
                <a:solidFill>
                  <a:schemeClr val="accent2"/>
                </a:solidFill>
                <a:effectLst/>
              </a:rPr>
            </a:br>
            <a:endParaRPr lang="pl-PL" sz="3700" i="1">
              <a:solidFill>
                <a:schemeClr val="accent2"/>
              </a:solidFill>
              <a:effectLst/>
            </a:endParaRPr>
          </a:p>
        </p:txBody>
      </p:sp>
      <p:sp>
        <p:nvSpPr>
          <p:cNvPr id="35842" name="Text Box 6"/>
          <p:cNvSpPr txBox="1">
            <a:spLocks noChangeArrowheads="1"/>
          </p:cNvSpPr>
          <p:nvPr/>
        </p:nvSpPr>
        <p:spPr bwMode="auto">
          <a:xfrm>
            <a:off x="468313" y="1052513"/>
            <a:ext cx="8497887" cy="360997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l-PL" sz="2000" b="1">
                <a:latin typeface="Calibri" pitchFamily="34" charset="0"/>
              </a:rPr>
              <a:t>Ocenie podlega czy planowany do realizacji projekt jest zgodny z krajowym oraz właściwym wojewódzkim planem gospodarki odpadami (oba warunki muszą być spełnione łącznie) </a:t>
            </a:r>
            <a:r>
              <a:rPr lang="pl-PL" sz="2000" b="1">
                <a:solidFill>
                  <a:schemeClr val="accent2"/>
                </a:solidFill>
                <a:latin typeface="Calibri" pitchFamily="34" charset="0"/>
              </a:rPr>
              <a:t>oraz został uwzględniony w planie inwestycyjnym zatwierdzonym przez Ministra Środowiska</a:t>
            </a:r>
            <a:r>
              <a:rPr lang="pl-PL" sz="2000" b="1">
                <a:latin typeface="Calibri" pitchFamily="34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pl-PL" sz="2000" b="1">
                <a:latin typeface="Calibri" pitchFamily="34" charset="0"/>
              </a:rPr>
              <a:t/>
            </a:r>
            <a:br>
              <a:rPr lang="pl-PL" sz="2000" b="1">
                <a:latin typeface="Calibri" pitchFamily="34" charset="0"/>
              </a:rPr>
            </a:br>
            <a:r>
              <a:rPr lang="pl-PL" sz="2000" b="1">
                <a:latin typeface="Calibri" pitchFamily="34" charset="0"/>
              </a:rPr>
              <a:t>Zasadność inwestycji w obszarze gospodarki odpadami musi zostać potwierdzona przez Ministra Środowiska w ramach planów inwestycyjnych stanowiących załącznik do wojewódzkich planów gospodarki odpadami. Przedmiotowy warunek wynika z zapisów Umowy Partnerstwa zawartej z Komisją Europejską (która mówi o zatwierdzaniu planów inwestycyjnych) oraz ustawy o odpadach (która mówi o uzgadnianiu planów inwestycyjnych).</a:t>
            </a:r>
          </a:p>
        </p:txBody>
      </p:sp>
    </p:spTree>
  </p:cSld>
  <p:clrMapOvr>
    <a:masterClrMapping/>
  </p:clrMapOvr>
  <p:transition spd="slow"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/>
          </p:cNvSpPr>
          <p:nvPr>
            <p:ph type="title" idx="4294967295"/>
          </p:nvPr>
        </p:nvSpPr>
        <p:spPr bwMode="auto"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3700" i="1">
                <a:solidFill>
                  <a:schemeClr val="accent2"/>
                </a:solidFill>
                <a:effectLst/>
              </a:rPr>
              <a:t>Dodatkowe kryterium formalne:</a:t>
            </a:r>
            <a:br>
              <a:rPr lang="pl-PL" sz="3700" i="1">
                <a:solidFill>
                  <a:schemeClr val="accent2"/>
                </a:solidFill>
                <a:effectLst/>
              </a:rPr>
            </a:br>
            <a:endParaRPr lang="pl-PL" sz="3700" i="1">
              <a:solidFill>
                <a:schemeClr val="accent2"/>
              </a:solidFill>
              <a:effectLst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68313" y="1052513"/>
            <a:ext cx="8497887" cy="3324225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sz="2000" b="1" kern="0" dirty="0">
                <a:solidFill>
                  <a:sysClr val="windowText" lastClr="000000"/>
                </a:solidFill>
                <a:latin typeface="Calibri" pitchFamily="34" charset="0"/>
              </a:rPr>
              <a:t>W przypadku zadań realizowanych wg Czerwonej Książki FIDIC (lub równoważnej) – wartość zadań inwestycyjnych posiadających pozwolenia na budowę i dokumentację przetargową dla kontraktów na roboty w stosunku do całkowitej wartości zadań planowanych do realizacji (wymagających pozwolenia na budowę) wg warunków kontraktowych „Czerwonej Książki FIDIC” (lub równoważnej) – min. 40 %</a:t>
            </a:r>
          </a:p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l-PL" sz="2000" b="1" kern="0" dirty="0">
                <a:solidFill>
                  <a:sysClr val="windowText" lastClr="000000"/>
                </a:solidFill>
                <a:latin typeface="Calibri" pitchFamily="34" charset="0"/>
              </a:rPr>
              <a:t/>
            </a:r>
            <a:br>
              <a:rPr lang="pl-PL" sz="2000" b="1" kern="0" dirty="0">
                <a:solidFill>
                  <a:sysClr val="windowText" lastClr="000000"/>
                </a:solidFill>
                <a:latin typeface="Calibri" pitchFamily="34" charset="0"/>
              </a:rPr>
            </a:br>
            <a:r>
              <a:rPr lang="pl-PL" sz="2000" b="1" kern="0" dirty="0">
                <a:solidFill>
                  <a:sysClr val="windowText" lastClr="000000"/>
                </a:solidFill>
                <a:latin typeface="Calibri" pitchFamily="34" charset="0"/>
              </a:rPr>
              <a:t>W przypadku zadań realizowanych w oparciu o Żółtą  Książkę FIDIC (lub równoważną) – posiadanie dokumentacji przetargowej (SIWZ i ogłoszenie) dla wszystkich zadań realizowanych wg Żółtej Książki FIDIC (lub równoważnej</a:t>
            </a:r>
          </a:p>
        </p:txBody>
      </p:sp>
    </p:spTree>
  </p:cSld>
  <p:clrMapOvr>
    <a:masterClrMapping/>
  </p:clrMapOvr>
  <p:transition spd="slow"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ymbol zastępczy zawartości 15"/>
          <p:cNvSpPr>
            <a:spLocks noGrp="1"/>
          </p:cNvSpPr>
          <p:nvPr>
            <p:ph idx="1"/>
          </p:nvPr>
        </p:nvSpPr>
        <p:spPr>
          <a:xfrm>
            <a:off x="468313" y="1484313"/>
            <a:ext cx="8207375" cy="5113337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spcAft>
                <a:spcPts val="1800"/>
              </a:spcAft>
            </a:pPr>
            <a:r>
              <a:rPr lang="pl-PL" sz="2300" smtClean="0"/>
              <a:t>Maksymalny % poziom dofinansowania - </a:t>
            </a:r>
            <a:r>
              <a:rPr lang="pl-PL" sz="2300" smtClean="0">
                <a:solidFill>
                  <a:schemeClr val="accent2"/>
                </a:solidFill>
              </a:rPr>
              <a:t>85%</a:t>
            </a:r>
            <a:r>
              <a:rPr lang="pl-PL" sz="2300" smtClean="0"/>
              <a:t> - poziom dofinansowania właściwy dla danego projektu zostanie określony w oparciu o stawkę zryczałtowaną dla projektów generujących dochód w wysokości 20%.</a:t>
            </a:r>
          </a:p>
          <a:p>
            <a:pPr algn="just" eaLnBrk="1" hangingPunct="1">
              <a:spcBef>
                <a:spcPct val="0"/>
              </a:spcBef>
              <a:spcAft>
                <a:spcPts val="1800"/>
              </a:spcAft>
              <a:buClr>
                <a:srgbClr val="2DA2BF"/>
              </a:buClr>
            </a:pPr>
            <a:r>
              <a:rPr lang="pl-PL" sz="2300" smtClean="0">
                <a:solidFill>
                  <a:srgbClr val="000000"/>
                </a:solidFill>
              </a:rPr>
              <a:t>W przypadku dodatkowego współfinansowania bezzwrotnego (np. w formie umarzalnych pożyczek) ze środków NFOŚiGW/WFOŚiGW istnieje możliwość zwiększenia poziomu dofinansowania całkowitych wydatków kwalifikowanych na poziomie projektu do maksymalnie 95%.</a:t>
            </a:r>
          </a:p>
          <a:p>
            <a:pPr eaLnBrk="1" hangingPunct="1">
              <a:buFont typeface="Wingdings 3" pitchFamily="18" charset="2"/>
              <a:buNone/>
            </a:pPr>
            <a:endParaRPr lang="pl-PL" sz="2300" smtClean="0"/>
          </a:p>
          <a:p>
            <a:pPr eaLnBrk="1" hangingPunct="1">
              <a:buFont typeface="Wingdings 3" pitchFamily="18" charset="2"/>
              <a:buNone/>
            </a:pPr>
            <a:endParaRPr lang="pl-PL" sz="2300" smtClean="0"/>
          </a:p>
          <a:p>
            <a:pPr eaLnBrk="1" hangingPunct="1">
              <a:buFont typeface="Wingdings 3" pitchFamily="18" charset="2"/>
              <a:buNone/>
            </a:pPr>
            <a:r>
              <a:rPr lang="pl-PL" smtClean="0"/>
              <a:t/>
            </a:r>
            <a:br>
              <a:rPr lang="pl-PL" smtClean="0"/>
            </a:br>
            <a:endParaRPr lang="pl-PL" sz="2300" i="1" smtClean="0"/>
          </a:p>
        </p:txBody>
      </p:sp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pl-PL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Dofinansowanie :</a:t>
            </a:r>
          </a:p>
        </p:txBody>
      </p:sp>
      <p:pic>
        <p:nvPicPr>
          <p:cNvPr id="37891" name="Picture 5" descr="Logotyp programu Infrastruktura i Środowisk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5876925"/>
            <a:ext cx="3751263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body" idx="4294967295"/>
          </p:nvPr>
        </p:nvSpPr>
        <p:spPr>
          <a:xfrm>
            <a:off x="914400" y="1125538"/>
            <a:ext cx="8229600" cy="790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pl-PL" sz="1900" i="1" smtClean="0"/>
              <a:t>Oś priorytetowa II  Ochrona środowiska, w tym adaptacja do zmian klimatu</a:t>
            </a:r>
          </a:p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pl-PL" sz="2300" i="1" smtClean="0"/>
              <a:t>Działanie 2.2 Gospodarka odpadami komunalnymi</a:t>
            </a:r>
            <a:r>
              <a:rPr lang="pl-PL" sz="2300" smtClean="0"/>
              <a:t> </a:t>
            </a:r>
          </a:p>
        </p:txBody>
      </p:sp>
      <p:pic>
        <p:nvPicPr>
          <p:cNvPr id="3993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6092825"/>
            <a:ext cx="13176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22250" y="188913"/>
            <a:ext cx="8670925" cy="588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2800" b="1">
                <a:latin typeface="Calibri" pitchFamily="34" charset="0"/>
              </a:rPr>
              <a:t>Program </a:t>
            </a:r>
            <a:r>
              <a:rPr lang="pl-PL" sz="3200" b="1">
                <a:latin typeface="Calibri" pitchFamily="34" charset="0"/>
              </a:rPr>
              <a:t>I</a:t>
            </a:r>
            <a:r>
              <a:rPr lang="pl-PL" sz="2800" b="1">
                <a:latin typeface="Calibri" pitchFamily="34" charset="0"/>
              </a:rPr>
              <a:t>nfrastruktura i Środowisko na lata 2014-2020</a:t>
            </a:r>
          </a:p>
        </p:txBody>
      </p:sp>
      <p:pic>
        <p:nvPicPr>
          <p:cNvPr id="39940" name="Picture 7" descr="Logotyp programu Infrastruktura i Środowisk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6075363"/>
            <a:ext cx="3751263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8383" name="Group 79"/>
          <p:cNvGraphicFramePr>
            <a:graphicFrameLocks noGrp="1"/>
          </p:cNvGraphicFramePr>
          <p:nvPr>
            <p:ph/>
          </p:nvPr>
        </p:nvGraphicFramePr>
        <p:xfrm>
          <a:off x="468313" y="2205038"/>
          <a:ext cx="8497887" cy="3729037"/>
        </p:xfrm>
        <a:graphic>
          <a:graphicData uri="http://schemas.openxmlformats.org/drawingml/2006/table">
            <a:tbl>
              <a:tblPr/>
              <a:tblGrid>
                <a:gridCol w="6916737">
                  <a:extLst>
                    <a:ext uri="{9D8B030D-6E8A-4147-A177-3AD203B41FA5}"/>
                  </a:extLst>
                </a:gridCol>
                <a:gridCol w="1581150">
                  <a:extLst>
                    <a:ext uri="{9D8B030D-6E8A-4147-A177-3AD203B41FA5}"/>
                  </a:extLst>
                </a:gridCol>
              </a:tblGrid>
              <a:tr h="287338">
                <a:tc>
                  <a:txBody>
                    <a:bodyPr/>
                    <a:lstStyle/>
                    <a:p>
                      <a:pPr marL="547688" marR="0" lvl="0" indent="-43815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Typ projektu </a:t>
                      </a: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pl-PL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Planowany termin naboru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extLst>
                  <a:ext uri="{0D108BD9-81ED-4DB2-BD59-A6C34878D82A}"/>
                </a:extLst>
              </a:tr>
              <a:tr h="863600">
                <a:tc>
                  <a:txBody>
                    <a:bodyPr/>
                    <a:lstStyle/>
                    <a:p>
                      <a:pPr marL="547688" marR="0" lvl="0" indent="-4381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      Projekty obejmujące swoim  zakresem elementy gospodarki odpadami zgodnej z hierarchią sposobów postępowania z odpadami, w tym instalacje do termicznego  przekształcania odpadów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PAŹDZIERNIK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66746">
                <a:tc>
                  <a:txBody>
                    <a:bodyPr/>
                    <a:lstStyle/>
                    <a:p>
                      <a:pPr marL="547688" marR="0" lvl="0" indent="-4381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      Projekty dotyczące wyłącznie instalacji do termicznego przekształcania odpadów </a:t>
                      </a:r>
                    </a:p>
                    <a:p>
                      <a:pPr marL="547688" marR="0" lvl="0" indent="-43815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PAŹDZIERNIK </a:t>
                      </a:r>
                    </a:p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1277938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2.   Projekty obejmujące swoim zakresem elementy gospodarki odpadami    zgodnej z hierarchią sposobów postępowania z odpadami z wyłączeniem instalacji do termicznego przekształcania odpadów</a:t>
                      </a: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109538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WRZESIEŃ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 spd="slow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6092825"/>
            <a:ext cx="13176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2250" y="188913"/>
            <a:ext cx="8670925" cy="588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2800" b="1">
                <a:latin typeface="Calibri" pitchFamily="34" charset="0"/>
              </a:rPr>
              <a:t>Program </a:t>
            </a:r>
            <a:r>
              <a:rPr lang="pl-PL" sz="3200" b="1">
                <a:latin typeface="Calibri" pitchFamily="34" charset="0"/>
              </a:rPr>
              <a:t>I</a:t>
            </a:r>
            <a:r>
              <a:rPr lang="pl-PL" sz="2800" b="1">
                <a:latin typeface="Calibri" pitchFamily="34" charset="0"/>
              </a:rPr>
              <a:t>nfrastruktura i Środowisko na lata 2014-2020</a:t>
            </a:r>
          </a:p>
        </p:txBody>
      </p:sp>
      <p:sp>
        <p:nvSpPr>
          <p:cNvPr id="40963" name="Rectangle 8"/>
          <p:cNvSpPr>
            <a:spLocks/>
          </p:cNvSpPr>
          <p:nvPr/>
        </p:nvSpPr>
        <p:spPr bwMode="auto">
          <a:xfrm>
            <a:off x="468313" y="1125538"/>
            <a:ext cx="82296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1900" b="1" i="1">
                <a:latin typeface="Calibri" pitchFamily="34" charset="0"/>
              </a:rPr>
              <a:t>Oś priorytetowa II  Ochrona środowiska, w tym adaptacja do zmian klimatu</a:t>
            </a:r>
          </a:p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300" b="1" i="1">
                <a:latin typeface="Calibri" pitchFamily="34" charset="0"/>
              </a:rPr>
              <a:t>Działanie 2.3 Gospodarka wodno-ściekowa w aglomeracjach</a:t>
            </a:r>
          </a:p>
        </p:txBody>
      </p:sp>
      <p:sp>
        <p:nvSpPr>
          <p:cNvPr id="40964" name="Rectangle 9"/>
          <p:cNvSpPr>
            <a:spLocks/>
          </p:cNvSpPr>
          <p:nvPr/>
        </p:nvSpPr>
        <p:spPr bwMode="auto">
          <a:xfrm>
            <a:off x="323850" y="3500438"/>
            <a:ext cx="842486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3888" indent="-51435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pl-PL" sz="2300" b="1" i="1">
                <a:latin typeface="Calibri" pitchFamily="34" charset="0"/>
              </a:rPr>
              <a:t>Typ projektów 2.3.1 Projekty dotyczące gospodarki wodno-ściekowej, realizowane w aglomeracjach </a:t>
            </a:r>
            <a:r>
              <a:rPr lang="pl-PL" sz="2300" b="1" i="1" u="sng">
                <a:latin typeface="Calibri" pitchFamily="34" charset="0"/>
              </a:rPr>
              <a:t>o wielkości co najmniej 10 000 RLM</a:t>
            </a:r>
          </a:p>
          <a:p>
            <a:pPr marL="623888" indent="-514350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r>
              <a:rPr lang="pl-PL" sz="2300" b="1" i="1">
                <a:latin typeface="Calibri" pitchFamily="34" charset="0"/>
              </a:rPr>
              <a:t>Typ projektów 2.3.2 Projekty dotyczące gospodarki wodno-ściekowej realizowane w regionach lepiej rozwiniętych </a:t>
            </a:r>
            <a:r>
              <a:rPr lang="pl-PL" sz="2300" b="1" i="1" u="sng">
                <a:latin typeface="Calibri" pitchFamily="34" charset="0"/>
              </a:rPr>
              <a:t>w aglomeracjach o wielkości od 2 000 RLM do 10 000 RLM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547813" y="2317750"/>
            <a:ext cx="6551612" cy="53975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l-PL" sz="2400" b="1" dirty="0">
                <a:latin typeface="Calibri" pitchFamily="34" charset="0"/>
              </a:rPr>
              <a:t>Termin naboru: </a:t>
            </a:r>
            <a:r>
              <a:rPr lang="pl-PL" sz="2400" b="1" dirty="0">
                <a:latin typeface="Calibri" pitchFamily="34" charset="0"/>
              </a:rPr>
              <a:t> od 31 </a:t>
            </a:r>
            <a:r>
              <a:rPr lang="pl-PL" sz="2400" b="1" dirty="0">
                <a:latin typeface="Calibri" pitchFamily="34" charset="0"/>
              </a:rPr>
              <a:t>maja do </a:t>
            </a:r>
            <a:r>
              <a:rPr lang="pl-PL" sz="2400" b="1" dirty="0">
                <a:latin typeface="Calibri" pitchFamily="34" charset="0"/>
              </a:rPr>
              <a:t>1 sierpnia  </a:t>
            </a:r>
            <a:r>
              <a:rPr lang="pl-PL" sz="2400" b="1" dirty="0">
                <a:latin typeface="Calibri" pitchFamily="34" charset="0"/>
              </a:rPr>
              <a:t>2016</a:t>
            </a:r>
          </a:p>
          <a:p>
            <a:pPr algn="ctr">
              <a:defRPr/>
            </a:pPr>
            <a:endParaRPr lang="pl-PL" sz="500" b="1" dirty="0">
              <a:latin typeface="Calibri" pitchFamily="34" charset="0"/>
            </a:endParaRPr>
          </a:p>
        </p:txBody>
      </p:sp>
      <p:pic>
        <p:nvPicPr>
          <p:cNvPr id="40966" name="Picture 11" descr="Logotyp programu Infrastruktura i Środowisk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6075363"/>
            <a:ext cx="3751263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323850" y="115888"/>
            <a:ext cx="8229600" cy="6477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3700">
                <a:effectLst/>
              </a:rPr>
              <a:t>TYPY PROJEKTÓW :</a:t>
            </a:r>
          </a:p>
        </p:txBody>
      </p:sp>
      <p:sp>
        <p:nvSpPr>
          <p:cNvPr id="21509" name="Rectangle 5"/>
          <p:cNvSpPr>
            <a:spLocks noGrp="1"/>
          </p:cNvSpPr>
          <p:nvPr>
            <p:ph type="body" idx="4294967295"/>
          </p:nvPr>
        </p:nvSpPr>
        <p:spPr>
          <a:xfrm>
            <a:off x="323850" y="836613"/>
            <a:ext cx="8569325" cy="5256212"/>
          </a:xfrm>
        </p:spPr>
        <p:txBody>
          <a:bodyPr/>
          <a:lstStyle/>
          <a:p>
            <a:pPr marL="109537" indent="0" algn="just" eaLnBrk="1" hangingPunct="1">
              <a:lnSpc>
                <a:spcPct val="8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pl-PL" sz="2000" dirty="0"/>
              <a:t>1. 	</a:t>
            </a:r>
            <a:r>
              <a:rPr lang="pl-PL" sz="2000" dirty="0">
                <a:solidFill>
                  <a:srgbClr val="000000"/>
                </a:solidFill>
              </a:rPr>
              <a:t>Projekty dotyczące gospodarki wodno-ściekowej, realizowane w aglomeracjach o wielkości co najmniej 10 000 RLM.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3888" indent="-514350" algn="just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pl-PL" sz="2000" dirty="0"/>
          </a:p>
          <a:p>
            <a:pPr marL="623888" indent="-514350" algn="just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pl-PL" sz="2000" dirty="0"/>
              <a:t>	</a:t>
            </a:r>
            <a:r>
              <a:rPr lang="pl-PL" sz="2000" i="1" dirty="0">
                <a:solidFill>
                  <a:schemeClr val="accent2"/>
                </a:solidFill>
              </a:rPr>
              <a:t>Wspierane będą projekty, przyczyniające się bezpośrednio do zapewnienia zgodności  z wymogami dyrektywy ściekowej, dotyczące:</a:t>
            </a:r>
          </a:p>
          <a:p>
            <a:pPr marL="623888" indent="-514350" algn="just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pl-PL" sz="2000" i="1" dirty="0">
              <a:solidFill>
                <a:schemeClr val="accent2"/>
              </a:solidFill>
            </a:endParaRPr>
          </a:p>
          <a:p>
            <a:pPr marL="623888" indent="-514350" algn="just" eaLnBrk="1" hangingPunct="1">
              <a:lnSpc>
                <a:spcPct val="80000"/>
              </a:lnSpc>
              <a:buFontTx/>
              <a:buChar char="•"/>
              <a:defRPr/>
            </a:pPr>
            <a:r>
              <a:rPr lang="pl-PL" sz="2000" dirty="0"/>
              <a:t>budowy lub modernizacji oczyszczalni ścieków;</a:t>
            </a:r>
          </a:p>
          <a:p>
            <a:pPr marL="623888" indent="-514350" algn="just" eaLnBrk="1" hangingPunct="1">
              <a:lnSpc>
                <a:spcPct val="80000"/>
              </a:lnSpc>
              <a:buFontTx/>
              <a:buChar char="•"/>
              <a:defRPr/>
            </a:pPr>
            <a:r>
              <a:rPr lang="pl-PL" sz="2000" dirty="0"/>
              <a:t>zagospodarowania osadów ściekowych (jeśli istnieją potrzeby w tym zakresie);</a:t>
            </a:r>
          </a:p>
          <a:p>
            <a:pPr marL="623888" indent="-514350" algn="just" eaLnBrk="1" hangingPunct="1">
              <a:lnSpc>
                <a:spcPct val="80000"/>
              </a:lnSpc>
              <a:buFontTx/>
              <a:buChar char="•"/>
              <a:defRPr/>
            </a:pPr>
            <a:r>
              <a:rPr lang="pl-PL" sz="2000" dirty="0"/>
              <a:t>wyposażenia aglomeracji w sieć kanalizacyjną.</a:t>
            </a:r>
          </a:p>
          <a:p>
            <a:pPr marL="623888" indent="-514350" algn="just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pl-PL" sz="2000" dirty="0"/>
              <a:t>	</a:t>
            </a:r>
          </a:p>
          <a:p>
            <a:pPr marL="623888" indent="-514350" algn="just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pl-PL" sz="2000" dirty="0"/>
              <a:t>	Ponadto, w ramach projektów regulujących gospodarkę ściekową, dopuszczalna będzie realizacja inwestycji z zakresu zaopatrzenia w wodę służących aglomeracji objętej projektem. Dopuszczalne będą również inwestycje dotyczące </a:t>
            </a:r>
            <a:r>
              <a:rPr lang="pl-PL" sz="2000" dirty="0">
                <a:solidFill>
                  <a:schemeClr val="accent2"/>
                </a:solidFill>
              </a:rPr>
              <a:t>kanalizacji deszczowej</a:t>
            </a:r>
            <a:r>
              <a:rPr lang="pl-PL" sz="2000" dirty="0"/>
              <a:t>.</a:t>
            </a:r>
          </a:p>
          <a:p>
            <a:pPr marL="623888" indent="-514350" algn="just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endParaRPr lang="pl-PL" sz="2000" dirty="0"/>
          </a:p>
          <a:p>
            <a:pPr marL="623888" indent="-514350" algn="just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pl-PL" sz="2000" dirty="0"/>
              <a:t>2.	Projekty dotyczące gospodarki wodno-ściekowej realizowane w regionach lepiej rozwiniętych w aglomeracjach o wielkości od 2 000 RLM do 10 000 RLM.</a:t>
            </a:r>
          </a:p>
        </p:txBody>
      </p:sp>
      <p:pic>
        <p:nvPicPr>
          <p:cNvPr id="41987" name="Picture 6" descr="Logotyp programu Infrastruktura i Środowis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6075363"/>
            <a:ext cx="3751263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4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pl-PL" smtClean="0">
                <a:effectLst/>
              </a:rPr>
              <a:t>WARUNKI:</a:t>
            </a:r>
          </a:p>
        </p:txBody>
      </p:sp>
      <p:sp>
        <p:nvSpPr>
          <p:cNvPr id="23557" name="Rectangle 5"/>
          <p:cNvSpPr>
            <a:spLocks noGrp="1"/>
          </p:cNvSpPr>
          <p:nvPr>
            <p:ph type="body" idx="4294967295"/>
          </p:nvPr>
        </p:nvSpPr>
        <p:spPr>
          <a:xfrm>
            <a:off x="468313" y="1700213"/>
            <a:ext cx="8229600" cy="4176712"/>
          </a:xfrm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r>
              <a:rPr lang="pl-PL" sz="2300" dirty="0">
                <a:solidFill>
                  <a:srgbClr val="000000"/>
                </a:solidFill>
              </a:rPr>
              <a:t>Dofinansowanie mogą uzyskać aglomeracje ujęte w KPOŚK i Master Planie dla wdrażania dyrektywy Rady 91/271/EWG w sprawie oczyszczania ścieków komunalnych.</a:t>
            </a:r>
            <a:endParaRPr lang="pl-PL" sz="2400" dirty="0"/>
          </a:p>
          <a:p>
            <a:pPr algn="just" eaLnBrk="1" hangingPunct="1">
              <a:lnSpc>
                <a:spcPct val="90000"/>
              </a:lnSpc>
              <a:defRPr/>
            </a:pPr>
            <a:endParaRPr lang="pl-PL" sz="23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pl-PL" sz="2300" dirty="0"/>
              <a:t>Gotowość projektu do realizacji.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l-PL" sz="23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pl-PL" sz="2300" dirty="0"/>
              <a:t>Koncentracja projektu na gospodarce ściekowej /minimum 75 % kosztów /.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l-PL" sz="230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pl-PL" sz="2300" dirty="0"/>
              <a:t>Wskaźnik koncentracji aglomeracji (120Mk/1 km lub 90Mk/1 km).</a:t>
            </a:r>
          </a:p>
        </p:txBody>
      </p:sp>
      <p:pic>
        <p:nvPicPr>
          <p:cNvPr id="43011" name="Picture 6" descr="Logotyp programu Infrastruktura i Środowis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6075363"/>
            <a:ext cx="3751263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4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pl-PL" smtClean="0">
                <a:effectLst/>
              </a:rPr>
              <a:t>Dofinansowanie:</a:t>
            </a:r>
          </a:p>
        </p:txBody>
      </p:sp>
      <p:sp>
        <p:nvSpPr>
          <p:cNvPr id="22533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pl-PL" dirty="0"/>
              <a:t>Maksymalny % poziom dofinansowania- </a:t>
            </a:r>
            <a:r>
              <a:rPr lang="pl-PL" dirty="0">
                <a:solidFill>
                  <a:schemeClr val="accent2"/>
                </a:solidFill>
              </a:rPr>
              <a:t>85%</a:t>
            </a:r>
            <a:r>
              <a:rPr lang="pl-PL" dirty="0"/>
              <a:t> - </a:t>
            </a:r>
            <a:r>
              <a:rPr lang="pl-PL" sz="2300" dirty="0"/>
              <a:t>poziom dofinansowania właściwy dla danego projektu zostanie określony w oparciu o stawkę zryczałtowaną dla projektów generujących dochód w wysokości 25%</a:t>
            </a:r>
          </a:p>
          <a:p>
            <a:pPr marL="109537" indent="0" algn="just" eaLnBrk="1" hangingPunct="1">
              <a:buFont typeface="Wingdings 3" pitchFamily="18" charset="2"/>
              <a:buNone/>
              <a:defRPr/>
            </a:pPr>
            <a:endParaRPr lang="pl-PL" sz="2300" dirty="0"/>
          </a:p>
          <a:p>
            <a:pPr algn="just" eaLnBrk="1" hangingPunct="1">
              <a:defRPr/>
            </a:pPr>
            <a:r>
              <a:rPr lang="pl-PL" sz="2500" i="1" dirty="0"/>
              <a:t>W przypadku dodatkowego współfinansowania bezzwrotnego (np. w formie umarzalnych pożyczek) ze środków NFOŚiGW/</a:t>
            </a:r>
            <a:r>
              <a:rPr lang="pl-PL" sz="2500" i="1" dirty="0" err="1"/>
              <a:t>WFOŚiGW</a:t>
            </a:r>
            <a:r>
              <a:rPr lang="pl-PL" sz="2500" i="1" dirty="0"/>
              <a:t> istnieje możliwość zwiększenia poziomu dofinansowania całkowitych wydatków kwalifikowanych na poziomie projektu do maksymalnie 95%.</a:t>
            </a:r>
          </a:p>
        </p:txBody>
      </p:sp>
      <p:pic>
        <p:nvPicPr>
          <p:cNvPr id="44035" name="Picture 6" descr="Logotyp programu Infrastruktura i Środowis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6075363"/>
            <a:ext cx="3751263" cy="78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4"/>
          <p:cNvSpPr>
            <a:spLocks noGrp="1"/>
          </p:cNvSpPr>
          <p:nvPr>
            <p:ph type="ctrTitle"/>
          </p:nvPr>
        </p:nvSpPr>
        <p:spPr bwMode="auto">
          <a:xfrm>
            <a:off x="827088" y="765175"/>
            <a:ext cx="7772400" cy="1470025"/>
          </a:xfrm>
          <a:ln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pl-PL" smtClean="0">
                <a:effectLst/>
              </a:rPr>
              <a:t>WAŻNE UWAGI KOŃCOWE</a:t>
            </a:r>
          </a:p>
        </p:txBody>
      </p:sp>
      <p:sp>
        <p:nvSpPr>
          <p:cNvPr id="45058" name="Rectangle 5"/>
          <p:cNvSpPr>
            <a:spLocks noGrp="1"/>
          </p:cNvSpPr>
          <p:nvPr>
            <p:ph type="subTitle" idx="1"/>
          </p:nvPr>
        </p:nvSpPr>
        <p:spPr>
          <a:xfrm>
            <a:off x="900113" y="2997200"/>
            <a:ext cx="7704137" cy="2641600"/>
          </a:xfrm>
        </p:spPr>
        <p:txBody>
          <a:bodyPr/>
          <a:lstStyle/>
          <a:p>
            <a:pPr marL="109538" eaLnBrk="1" hangingPunct="1"/>
            <a:r>
              <a:rPr lang="pl-PL" smtClean="0"/>
              <a:t>OKRES KWALIFIKALNOŚCI</a:t>
            </a:r>
          </a:p>
          <a:p>
            <a:pPr marL="109538" eaLnBrk="1" hangingPunct="1"/>
            <a:r>
              <a:rPr lang="pl-PL" sz="2300" i="1" smtClean="0"/>
              <a:t>Ramy czasowe kwalifikowalności</a:t>
            </a:r>
            <a:r>
              <a:rPr lang="pl-PL" sz="2300" smtClean="0"/>
              <a:t> :</a:t>
            </a:r>
          </a:p>
          <a:p>
            <a:pPr marL="109538" eaLnBrk="1" hangingPunct="1"/>
            <a:endParaRPr lang="pl-PL" sz="2300" smtClean="0"/>
          </a:p>
          <a:p>
            <a:pPr marL="109538" eaLnBrk="1" hangingPunct="1"/>
            <a:r>
              <a:rPr lang="pl-PL" sz="2300" smtClean="0"/>
              <a:t>1 stycznia 2014 r. -31 grudnia 2023 r. </a:t>
            </a:r>
          </a:p>
          <a:p>
            <a:pPr marL="109538" eaLnBrk="1" hangingPunct="1"/>
            <a:endParaRPr lang="pl-PL" sz="2300" smtClean="0"/>
          </a:p>
          <a:p>
            <a:pPr marL="109538" eaLnBrk="1" hangingPunct="1"/>
            <a:r>
              <a:rPr lang="pl-PL" sz="2300" b="0" i="1" smtClean="0"/>
              <a:t>       z zastrzeżeniem zasad określonych dla pomocy publicznej</a:t>
            </a:r>
            <a:r>
              <a:rPr lang="pl-PL" sz="2300" smtClean="0"/>
              <a:t> </a:t>
            </a:r>
          </a:p>
          <a:p>
            <a:pPr marL="109538" eaLnBrk="1" hangingPunct="1"/>
            <a:endParaRPr lang="pl-PL" sz="2300" smtClean="0"/>
          </a:p>
          <a:p>
            <a:pPr marL="109538" eaLnBrk="1" hangingPunct="1"/>
            <a:endParaRPr lang="pl-PL" smtClean="0"/>
          </a:p>
        </p:txBody>
      </p:sp>
    </p:spTree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4"/>
          <p:cNvSpPr>
            <a:spLocks noGrp="1"/>
          </p:cNvSpPr>
          <p:nvPr>
            <p:ph type="title" idx="4294967295"/>
          </p:nvPr>
        </p:nvSpPr>
        <p:spPr bwMode="auto">
          <a:noFill/>
          <a:ln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pl-PL" sz="2500" smtClean="0">
                <a:effectLst/>
              </a:rPr>
              <a:t>Lista obowiązkowych załączników wymaganych na etapie składania wniosku</a:t>
            </a:r>
          </a:p>
        </p:txBody>
      </p:sp>
      <p:sp>
        <p:nvSpPr>
          <p:cNvPr id="46082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23888" indent="-514350" algn="just" eaLnBrk="1" hangingPunct="1">
              <a:buFont typeface="Wingdings 3" pitchFamily="18" charset="2"/>
              <a:buAutoNum type="arabicPeriod"/>
            </a:pPr>
            <a:r>
              <a:rPr lang="pl-PL" sz="2300" smtClean="0"/>
              <a:t>Deklaracja organu odpowiedzialnego za monitorowanie obszarów Natura 2000 wraz z mapą w skali 1:100 000 ;</a:t>
            </a:r>
          </a:p>
          <a:p>
            <a:pPr marL="623888" indent="-514350" algn="just" eaLnBrk="1" hangingPunct="1">
              <a:buFont typeface="Wingdings 3" pitchFamily="18" charset="2"/>
              <a:buAutoNum type="arabicPeriod"/>
            </a:pPr>
            <a:endParaRPr lang="pl-PL" sz="2300" smtClean="0"/>
          </a:p>
          <a:p>
            <a:pPr marL="623888" indent="-514350" algn="just" eaLnBrk="1" hangingPunct="1">
              <a:buFont typeface="Wingdings 3" pitchFamily="18" charset="2"/>
              <a:buAutoNum type="arabicPeriod"/>
            </a:pPr>
            <a:r>
              <a:rPr lang="pl-PL" sz="2300" smtClean="0"/>
              <a:t>Deklaracja właściwego organu odpowiedzialnego za gospodarkę wodną – zgodnie z wymogami określonymi w instrukcji do wypełniania wniosku o dofinansowanie ;</a:t>
            </a:r>
          </a:p>
          <a:p>
            <a:pPr marL="623888" indent="-514350" algn="just" eaLnBrk="1" hangingPunct="1">
              <a:buFont typeface="Wingdings 3" pitchFamily="18" charset="2"/>
              <a:buAutoNum type="arabicPeriod"/>
            </a:pPr>
            <a:endParaRPr lang="pl-PL" sz="2300" smtClean="0"/>
          </a:p>
          <a:p>
            <a:pPr marL="623888" indent="-514350" algn="just" eaLnBrk="1" hangingPunct="1">
              <a:buFont typeface="Wingdings 3" pitchFamily="18" charset="2"/>
              <a:buAutoNum type="arabicPeriod"/>
            </a:pPr>
            <a:r>
              <a:rPr lang="pl-PL" sz="2300" smtClean="0"/>
              <a:t>Tabela dotycząca przestrzegania przez aglomeracje będące przedmiotem formularza wniosku o dofinansowanie przepisów dyrektywy dotyczącej oczyszczania ścieków komunalnych;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/>
          </p:cNvSpPr>
          <p:nvPr>
            <p:ph type="title" idx="4294967295"/>
          </p:nvPr>
        </p:nvSpPr>
        <p:spPr bwMode="auto">
          <a:noFill/>
          <a:ln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pl-PL" sz="2500" smtClean="0">
                <a:effectLst/>
              </a:rPr>
              <a:t>REGIONALNY PROGRAM OPERACYJNY</a:t>
            </a:r>
            <a:br>
              <a:rPr lang="pl-PL" sz="2500" smtClean="0">
                <a:effectLst/>
              </a:rPr>
            </a:br>
            <a:r>
              <a:rPr lang="pl-PL" sz="2500" smtClean="0">
                <a:effectLst/>
              </a:rPr>
              <a:t>WOJEWÓDZTWA PODKARPACKIEGO NA LATA 2014-2020</a:t>
            </a:r>
          </a:p>
        </p:txBody>
      </p:sp>
      <p:sp>
        <p:nvSpPr>
          <p:cNvPr id="18434" name="Rectangle 5"/>
          <p:cNvSpPr>
            <a:spLocks noGrp="1"/>
          </p:cNvSpPr>
          <p:nvPr>
            <p:ph type="body" idx="4294967295"/>
          </p:nvPr>
        </p:nvSpPr>
        <p:spPr>
          <a:xfrm>
            <a:off x="179388" y="1700213"/>
            <a:ext cx="8820150" cy="3603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pl-PL" sz="2000" i="1" smtClean="0"/>
              <a:t>OS IV:</a:t>
            </a:r>
            <a:r>
              <a:rPr lang="pl-PL" sz="2000" smtClean="0"/>
              <a:t> </a:t>
            </a:r>
            <a:r>
              <a:rPr lang="pl-PL" sz="2000" i="1" smtClean="0"/>
              <a:t>OCHRONA ŚRODOWISKA NATURALNEGO I DZIEDZICTWA KULTUROWEGO</a:t>
            </a:r>
          </a:p>
        </p:txBody>
      </p:sp>
      <p:pic>
        <p:nvPicPr>
          <p:cNvPr id="18435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7"/>
          <p:cNvSpPr>
            <a:spLocks/>
          </p:cNvSpPr>
          <p:nvPr/>
        </p:nvSpPr>
        <p:spPr bwMode="auto">
          <a:xfrm>
            <a:off x="1187450" y="2492375"/>
            <a:ext cx="7127875" cy="792163"/>
          </a:xfrm>
          <a:prstGeom prst="rect">
            <a:avLst/>
          </a:prstGeom>
          <a:solidFill>
            <a:schemeClr val="bg1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700" b="1" i="1">
                <a:latin typeface="Calibri" pitchFamily="34" charset="0"/>
              </a:rPr>
              <a:t>Działanie 4.3 Gospodarka wodno-ściekowa                           Poddziałanie 4.3.1 Gospodarka ściekowa</a:t>
            </a:r>
          </a:p>
        </p:txBody>
      </p:sp>
      <p:sp>
        <p:nvSpPr>
          <p:cNvPr id="18437" name="Rectangle 9"/>
          <p:cNvSpPr>
            <a:spLocks/>
          </p:cNvSpPr>
          <p:nvPr/>
        </p:nvSpPr>
        <p:spPr bwMode="auto">
          <a:xfrm>
            <a:off x="1187450" y="3644900"/>
            <a:ext cx="7127875" cy="863600"/>
          </a:xfrm>
          <a:prstGeom prst="rect">
            <a:avLst/>
          </a:prstGeom>
          <a:solidFill>
            <a:srgbClr val="CCFF66"/>
          </a:solidFill>
          <a:ln w="9525"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300" b="1">
                <a:latin typeface="Calibri" pitchFamily="34" charset="0"/>
              </a:rPr>
              <a:t>Planowany termin konkursu: </a:t>
            </a:r>
          </a:p>
          <a:p>
            <a:pPr marL="365125" indent="-255588" algn="ctr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pl-PL" sz="2300" b="1">
                <a:latin typeface="Calibri" pitchFamily="34" charset="0"/>
              </a:rPr>
              <a:t>30 czerwca – 24 sierpnia 2016 roku</a:t>
            </a:r>
          </a:p>
        </p:txBody>
      </p:sp>
      <p:sp>
        <p:nvSpPr>
          <p:cNvPr id="18438" name="Rectangle 11"/>
          <p:cNvSpPr>
            <a:spLocks noChangeArrowheads="1"/>
          </p:cNvSpPr>
          <p:nvPr/>
        </p:nvSpPr>
        <p:spPr bwMode="auto">
          <a:xfrm>
            <a:off x="2006600" y="4508500"/>
            <a:ext cx="58245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l-PL" sz="2400" b="1">
                <a:latin typeface="Calibri" pitchFamily="34" charset="0"/>
              </a:rPr>
              <a:t>Kwota przeznaczona na dofinansowanie </a:t>
            </a:r>
          </a:p>
          <a:p>
            <a:pPr algn="ctr"/>
            <a:r>
              <a:rPr lang="pl-PL" sz="2400" b="1">
                <a:latin typeface="Calibri" pitchFamily="34" charset="0"/>
              </a:rPr>
              <a:t>projektów w ramach konkursu: 224 mln zł .</a:t>
            </a:r>
          </a:p>
        </p:txBody>
      </p:sp>
    </p:spTree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type="title"/>
          </p:nvPr>
        </p:nvSpPr>
        <p:spPr bwMode="auto">
          <a:ln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pl-PL" sz="2500" smtClean="0">
                <a:effectLst/>
              </a:rPr>
              <a:t>Lista obowiązkowych załączników wymaganych na etapie składania wniosku</a:t>
            </a:r>
          </a:p>
        </p:txBody>
      </p:sp>
      <p:sp>
        <p:nvSpPr>
          <p:cNvPr id="471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 algn="just" eaLnBrk="1" hangingPunct="1">
              <a:buFont typeface="Wingdings 3" pitchFamily="18" charset="2"/>
              <a:buAutoNum type="arabicPeriod" startAt="4"/>
            </a:pPr>
            <a:r>
              <a:rPr lang="pl-PL" sz="2300" smtClean="0"/>
              <a:t>Studium wykonalności; </a:t>
            </a:r>
          </a:p>
          <a:p>
            <a:pPr marL="623888" indent="-514350" algn="just" eaLnBrk="1" hangingPunct="1">
              <a:buFont typeface="Wingdings 3" pitchFamily="18" charset="2"/>
              <a:buAutoNum type="arabicPeriod" startAt="4"/>
            </a:pPr>
            <a:r>
              <a:rPr lang="pl-PL" sz="2300" smtClean="0"/>
              <a:t>Mapa, na której wskazano obszar projektu oraz dane geograficzne;</a:t>
            </a:r>
          </a:p>
          <a:p>
            <a:pPr marL="623888" indent="-514350" algn="just" eaLnBrk="1" hangingPunct="1">
              <a:buFont typeface="Wingdings 3" pitchFamily="18" charset="2"/>
              <a:buAutoNum type="arabicPeriod" startAt="4"/>
            </a:pPr>
            <a:r>
              <a:rPr lang="pl-PL" sz="2300" smtClean="0"/>
              <a:t>Dokumentacja związana z przeprowadzonym postępowaniem ws. oceny oddziaływania na środowisko;</a:t>
            </a:r>
          </a:p>
          <a:p>
            <a:pPr marL="623888" indent="-514350" algn="just" eaLnBrk="1" hangingPunct="1">
              <a:buFont typeface="Wingdings 3" pitchFamily="18" charset="2"/>
              <a:buAutoNum type="arabicPeriod" startAt="4"/>
            </a:pPr>
            <a:r>
              <a:rPr lang="pl-PL" sz="2300" smtClean="0"/>
              <a:t>Dokumenty formalno-prawne wnioskodawcy (kopie poświadczone za zgodność z oryginałem);</a:t>
            </a:r>
          </a:p>
          <a:p>
            <a:pPr marL="623888" indent="-514350" algn="just" eaLnBrk="1" hangingPunct="1">
              <a:buFont typeface="Wingdings 3" pitchFamily="18" charset="2"/>
              <a:buAutoNum type="arabicPeriod" startAt="4"/>
            </a:pPr>
            <a:r>
              <a:rPr lang="pl-PL" sz="2300" smtClean="0"/>
              <a:t>Mapa aglomeracji </a:t>
            </a:r>
            <a:r>
              <a:rPr lang="pl-PL" sz="2100" i="1" smtClean="0"/>
              <a:t>(dot. określonego typu projektów) ;</a:t>
            </a:r>
          </a:p>
          <a:p>
            <a:pPr marL="623888" indent="-514350" algn="just" eaLnBrk="1" hangingPunct="1">
              <a:buFont typeface="Wingdings 3" pitchFamily="18" charset="2"/>
              <a:buAutoNum type="arabicPeriod" startAt="4"/>
            </a:pPr>
            <a:r>
              <a:rPr lang="pl-PL" sz="2300" i="1" smtClean="0"/>
              <a:t>Oświadczenie Wnioskodawcy o zapewnieniu udziału własnego wraz z dokumentami potwierdzającymi źródła finansowania projektu;</a:t>
            </a:r>
            <a:endParaRPr lang="pl-PL" sz="2300" smtClean="0"/>
          </a:p>
        </p:txBody>
      </p:sp>
    </p:spTree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/>
          </p:cNvSpPr>
          <p:nvPr>
            <p:ph type="title"/>
          </p:nvPr>
        </p:nvSpPr>
        <p:spPr bwMode="auto">
          <a:ln>
            <a:solidFill>
              <a:srgbClr val="66FF66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pl-PL" sz="2500" smtClean="0">
                <a:effectLst/>
              </a:rPr>
              <a:t>Lista obowiązkowych załączników wymaganych na etapie składania wniosku</a:t>
            </a:r>
          </a:p>
        </p:txBody>
      </p:sp>
      <p:sp>
        <p:nvSpPr>
          <p:cNvPr id="1331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 algn="just" eaLnBrk="1" hangingPunct="1">
              <a:spcAft>
                <a:spcPts val="0"/>
              </a:spcAft>
              <a:buFont typeface="+mj-lt"/>
              <a:buAutoNum type="arabicPeriod" startAt="10"/>
              <a:tabLst>
                <a:tab pos="457200" algn="l"/>
              </a:tabLst>
              <a:defRPr/>
            </a:pPr>
            <a:r>
              <a:rPr lang="pl-PL" dirty="0">
                <a:solidFill>
                  <a:srgbClr val="000000"/>
                </a:solidFill>
              </a:rPr>
              <a:t>Wykaz decyzji o warunkach zabudowy i zagospodarowania terenu/miejscowych planów zagospodarowania przestrzennego (jeśli dotyczy);</a:t>
            </a:r>
            <a:endParaRPr lang="pl-PL" dirty="0"/>
          </a:p>
          <a:p>
            <a:pPr marL="623888" indent="-514350" algn="just" eaLnBrk="1" hangingPunct="1">
              <a:buFont typeface="Wingdings 3" pitchFamily="18" charset="2"/>
              <a:buNone/>
              <a:defRPr/>
            </a:pPr>
            <a:endParaRPr lang="pl-PL" dirty="0"/>
          </a:p>
          <a:p>
            <a:pPr marL="623888" indent="-514350" algn="just" eaLnBrk="1" hangingPunct="1">
              <a:buFont typeface="+mj-lt"/>
              <a:buAutoNum type="arabicPeriod" startAt="11"/>
              <a:defRPr/>
            </a:pPr>
            <a:r>
              <a:rPr lang="pl-PL" dirty="0"/>
              <a:t>Wykaz zadań objętych przedsięwzięciem wymagających pozwolenia na budowę lub zgłoszenia zamiaru budowy/wykonania robót budowlanych niewymagających pozwolenia na budowę;</a:t>
            </a:r>
          </a:p>
          <a:p>
            <a:pPr marL="623888" indent="-514350" eaLnBrk="1" hangingPunct="1">
              <a:buFont typeface="Wingdings 3" pitchFamily="18" charset="2"/>
              <a:buNone/>
              <a:defRPr/>
            </a:pPr>
            <a:r>
              <a:rPr lang="pl-PL" dirty="0"/>
              <a:t> </a:t>
            </a:r>
          </a:p>
        </p:txBody>
      </p:sp>
    </p:spTree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>
          <a:ln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pl-PL">
                <a:effectLst>
                  <a:outerShdw blurRad="38100" dist="38100" dir="2700000" algn="tl">
                    <a:srgbClr val="C0C0C0"/>
                  </a:outerShdw>
                </a:effectLst>
              </a:rPr>
              <a:t>Koszty niekwalifikowane:</a:t>
            </a:r>
          </a:p>
        </p:txBody>
      </p:sp>
      <p:sp>
        <p:nvSpPr>
          <p:cNvPr id="49154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pl-PL" sz="2000" b="0" smtClean="0"/>
              <a:t>wydatki poniesione na zakup używanego środka trwałego, który był w ciągu 7 lat wstecz (w przypadku nieruchomości 10 lat) współfinansowany ze środków unijnych lub z dotacji krajowych;</a:t>
            </a:r>
          </a:p>
          <a:p>
            <a:pPr algn="just" eaLnBrk="1" hangingPunct="1">
              <a:lnSpc>
                <a:spcPct val="80000"/>
              </a:lnSpc>
            </a:pPr>
            <a:endParaRPr lang="pl-PL" sz="2000" b="0" smtClean="0"/>
          </a:p>
          <a:p>
            <a:pPr algn="just" eaLnBrk="1" hangingPunct="1">
              <a:lnSpc>
                <a:spcPct val="80000"/>
              </a:lnSpc>
            </a:pPr>
            <a:r>
              <a:rPr lang="pl-PL" sz="2000" b="0" smtClean="0"/>
              <a:t>podatek VAT, który może zostać odzyskany na podstawie przepisów krajowych,</a:t>
            </a:r>
          </a:p>
          <a:p>
            <a:pPr algn="just" eaLnBrk="1" hangingPunct="1">
              <a:lnSpc>
                <a:spcPct val="80000"/>
              </a:lnSpc>
            </a:pPr>
            <a:endParaRPr lang="pl-PL" sz="2000" b="0" smtClean="0"/>
          </a:p>
          <a:p>
            <a:pPr algn="just" eaLnBrk="1" hangingPunct="1">
              <a:lnSpc>
                <a:spcPct val="80000"/>
              </a:lnSpc>
            </a:pPr>
            <a:r>
              <a:rPr lang="pl-PL" sz="2000" b="0" smtClean="0"/>
              <a:t>wydatki poniesione na zakup nieruchomości przekraczające 10% całkowitych wydatków kwalifikowalnych projektu,</a:t>
            </a:r>
          </a:p>
          <a:p>
            <a:pPr algn="just" eaLnBrk="1" hangingPunct="1">
              <a:lnSpc>
                <a:spcPct val="80000"/>
              </a:lnSpc>
            </a:pPr>
            <a:endParaRPr lang="pl-PL" sz="2000" b="0" smtClean="0"/>
          </a:p>
          <a:p>
            <a:pPr algn="just" eaLnBrk="1" hangingPunct="1">
              <a:lnSpc>
                <a:spcPct val="80000"/>
              </a:lnSpc>
            </a:pPr>
            <a:r>
              <a:rPr lang="pl-PL" sz="2000" b="0" smtClean="0"/>
              <a:t>inne niż część kapitałowa raty leasingowej wydatki związane z umową leasingu, w szczególności marże finansującego i opłaty ubezpieczeniowe, </a:t>
            </a:r>
          </a:p>
          <a:p>
            <a:pPr algn="just" eaLnBrk="1" hangingPunct="1">
              <a:lnSpc>
                <a:spcPct val="80000"/>
              </a:lnSpc>
            </a:pPr>
            <a:endParaRPr lang="pl-PL" sz="2000" b="0" smtClean="0"/>
          </a:p>
          <a:p>
            <a:pPr algn="just" eaLnBrk="1" hangingPunct="1">
              <a:lnSpc>
                <a:spcPct val="80000"/>
              </a:lnSpc>
            </a:pPr>
            <a:r>
              <a:rPr lang="pl-PL" sz="2000" b="0" smtClean="0"/>
              <a:t>transakcje dokonane w gotówce, których wartość przekracza równowartość 15 000 EUR,</a:t>
            </a:r>
            <a:endParaRPr lang="pl-PL" sz="2000" smtClean="0"/>
          </a:p>
        </p:txBody>
      </p:sp>
    </p:spTree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/>
          </p:cNvSpPr>
          <p:nvPr>
            <p:ph type="title" idx="4294967295"/>
          </p:nvPr>
        </p:nvSpPr>
        <p:spPr bwMode="auto">
          <a:ln>
            <a:solidFill>
              <a:srgbClr val="000099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pl-PL">
                <a:effectLst>
                  <a:outerShdw blurRad="38100" dist="38100" dir="2700000" algn="tl">
                    <a:srgbClr val="C0C0C0"/>
                  </a:outerShdw>
                </a:effectLst>
              </a:rPr>
              <a:t>Koszty niekwalifikowane:</a:t>
            </a:r>
          </a:p>
        </p:txBody>
      </p:sp>
      <p:sp>
        <p:nvSpPr>
          <p:cNvPr id="39941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pl-PL" b="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pl-PL" b="0" dirty="0"/>
              <a:t>amortyzacja jednorazowa,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pl-PL" b="0" dirty="0"/>
          </a:p>
          <a:p>
            <a:pPr marL="342900" indent="-342900" algn="just" eaLnBrk="1" hangingPunct="1">
              <a:lnSpc>
                <a:spcPct val="9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r>
              <a:rPr lang="pl-PL" b="0" dirty="0">
                <a:solidFill>
                  <a:srgbClr val="000000"/>
                </a:solidFill>
              </a:rPr>
              <a:t>wydatki poniesione na usługi w zakresie audytu i księgowości,</a:t>
            </a:r>
            <a:endParaRPr lang="pl-PL" b="0" dirty="0"/>
          </a:p>
          <a:p>
            <a:pPr algn="just" eaLnBrk="1" hangingPunct="1">
              <a:lnSpc>
                <a:spcPct val="90000"/>
              </a:lnSpc>
              <a:defRPr/>
            </a:pPr>
            <a:endParaRPr lang="pl-PL" b="0" dirty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pl-PL" b="0" dirty="0"/>
              <a:t>premia dla współautora wniosku o dofinansowanie opracowującego np. studium wykonalności, naliczana jako procent wnioskowanej/uzyskanej kwoty dofinansowania i wypłacana przez beneficjenta (ang. </a:t>
            </a:r>
            <a:r>
              <a:rPr lang="pl-PL" b="0" dirty="0" err="1"/>
              <a:t>success</a:t>
            </a:r>
            <a:r>
              <a:rPr lang="pl-PL" b="0" dirty="0"/>
              <a:t> </a:t>
            </a:r>
            <a:r>
              <a:rPr lang="pl-PL" b="0" dirty="0" err="1"/>
              <a:t>fee</a:t>
            </a:r>
            <a:r>
              <a:rPr lang="pl-PL" b="0" dirty="0"/>
              <a:t>).</a:t>
            </a:r>
            <a:endParaRPr lang="pl-PL" dirty="0"/>
          </a:p>
        </p:txBody>
      </p:sp>
    </p:spTree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ctrTitle"/>
          </p:nvPr>
        </p:nvSpPr>
        <p:spPr bwMode="auto">
          <a:xfrm>
            <a:off x="685800" y="692150"/>
            <a:ext cx="7772400" cy="4392613"/>
          </a:xfrm>
        </p:spPr>
        <p:txBody>
          <a:bodyPr/>
          <a:lstStyle/>
          <a:p>
            <a:pPr eaLnBrk="1" hangingPunct="1"/>
            <a:r>
              <a:rPr lang="pl-PL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INNE BIEŻĄCE NABORY:</a:t>
            </a:r>
            <a:br>
              <a:rPr lang="pl-PL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pl-PL" sz="1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(POZOSTAJĄCE W EWENTUALNYM ZWIĄZKU Z DZIAŁALNOŚCIĄ ZAKŁADÓW GOSPODARKI KOMUNALNEJ)</a:t>
            </a:r>
            <a:br>
              <a:rPr lang="pl-PL" sz="1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pl-PL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pl-PL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pl-PL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2.5 POIS – ZIELEŃ MIEJSKA</a:t>
            </a:r>
            <a:br>
              <a:rPr lang="pl-PL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pl-PL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MSIT – OBIEKTY SPORTOWE</a:t>
            </a:r>
            <a:br>
              <a:rPr lang="pl-PL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pl-PL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PL-SK</a:t>
            </a:r>
            <a:br>
              <a:rPr lang="pl-PL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pl-PL" sz="37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PROSUMENT NFOŚ</a:t>
            </a:r>
          </a:p>
        </p:txBody>
      </p:sp>
      <p:sp>
        <p:nvSpPr>
          <p:cNvPr id="51202" name="AutoShape 7" descr="Narodowy Fundusz Ochrony Środowiska i Gospodarki Wodnej"/>
          <p:cNvSpPr>
            <a:spLocks noChangeAspect="1" noChangeArrowheads="1"/>
          </p:cNvSpPr>
          <p:nvPr/>
        </p:nvSpPr>
        <p:spPr bwMode="auto">
          <a:xfrm>
            <a:off x="3090863" y="3114675"/>
            <a:ext cx="29622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pic>
        <p:nvPicPr>
          <p:cNvPr id="5120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5516563"/>
            <a:ext cx="284956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4"/>
          <p:cNvSpPr>
            <a:spLocks noGrp="1"/>
          </p:cNvSpPr>
          <p:nvPr>
            <p:ph type="title" idx="4294967295"/>
          </p:nvPr>
        </p:nvSpPr>
        <p:spPr bwMode="auto">
          <a:noFill/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pl-PL" sz="3300" smtClean="0">
                <a:effectLst/>
              </a:rPr>
              <a:t>"Prosument”</a:t>
            </a:r>
            <a:r>
              <a:rPr lang="pl-PL" sz="2500" smtClean="0">
                <a:effectLst/>
              </a:rPr>
              <a:t> - </a:t>
            </a:r>
            <a:r>
              <a:rPr lang="pl-PL" sz="2100" smtClean="0">
                <a:effectLst/>
              </a:rPr>
              <a:t>linia dofinansowania z przeznaczeniem na zakup i montaż mikroinstalacji odnawialnych źródeł energii" dla samorządów.</a:t>
            </a:r>
          </a:p>
        </p:txBody>
      </p:sp>
      <p:sp>
        <p:nvSpPr>
          <p:cNvPr id="52226" name="Rectangle 5"/>
          <p:cNvSpPr>
            <a:spLocks noGrp="1"/>
          </p:cNvSpPr>
          <p:nvPr>
            <p:ph type="body" idx="4294967295"/>
          </p:nvPr>
        </p:nvSpPr>
        <p:spPr>
          <a:xfrm>
            <a:off x="539750" y="1700213"/>
            <a:ext cx="8229600" cy="45259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sz="2300" smtClean="0"/>
              <a:t>W ramach naboru przeznaczono środki na dofinansowanie przedsięwzięć w </a:t>
            </a:r>
            <a:r>
              <a:rPr lang="pl-PL" sz="2300" smtClean="0">
                <a:solidFill>
                  <a:srgbClr val="006600"/>
                </a:solidFill>
              </a:rPr>
              <a:t>kwocie 50 mln złotych</a:t>
            </a:r>
            <a:r>
              <a:rPr lang="pl-PL" sz="2300" smtClean="0"/>
              <a:t> do wydatkowania w latach 2015-2018, z możliwością zawierania umów do końca 2016 r.</a:t>
            </a: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endParaRPr lang="pl-PL" sz="2300" smtClean="0"/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pl-PL" sz="2300" smtClean="0"/>
              <a:t>Beneficjentami pomocy składającymi wnioski o dofinansowanie są:</a:t>
            </a:r>
          </a:p>
          <a:p>
            <a:pPr algn="just" eaLnBrk="1" hangingPunct="1">
              <a:lnSpc>
                <a:spcPct val="90000"/>
              </a:lnSpc>
            </a:pPr>
            <a:r>
              <a:rPr lang="pl-PL" sz="2300" smtClean="0"/>
              <a:t>jednostki samorządu terytorialnego lub ich związki lub ich stowarzyszenia,</a:t>
            </a:r>
          </a:p>
          <a:p>
            <a:pPr algn="just" eaLnBrk="1" hangingPunct="1">
              <a:lnSpc>
                <a:spcPct val="90000"/>
              </a:lnSpc>
            </a:pPr>
            <a:r>
              <a:rPr lang="pl-PL" sz="2300" smtClean="0"/>
              <a:t>spółki prawa handlowego, w których jednostki samorządu terytorialnego posiadają 100% udziałów albo akcji i które powołane są do realizacji zadań własnych j.s.t. wskazanych w ustawach.</a:t>
            </a:r>
          </a:p>
        </p:txBody>
      </p:sp>
    </p:spTree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r>
              <a:rPr lang="pl-PL" smtClean="0">
                <a:effectLst/>
              </a:rPr>
              <a:t>WARUNKI</a:t>
            </a:r>
          </a:p>
        </p:txBody>
      </p:sp>
      <p:sp>
        <p:nvSpPr>
          <p:cNvPr id="5325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spcAft>
                <a:spcPts val="1800"/>
              </a:spcAft>
              <a:buFont typeface="Wingdings 3" pitchFamily="18" charset="2"/>
              <a:buNone/>
            </a:pPr>
            <a:r>
              <a:rPr lang="pl-PL" smtClean="0"/>
              <a:t>Dofinansowanie udzielane jest w formie pożyczki wraz z dotacją i wynosi łącznie do 100% kosztów kwalifikowanych instalacji, w tym w formie:</a:t>
            </a:r>
          </a:p>
          <a:p>
            <a:pPr algn="just" eaLnBrk="1" hangingPunct="1">
              <a:spcBef>
                <a:spcPct val="0"/>
              </a:spcBef>
              <a:spcAft>
                <a:spcPts val="1800"/>
              </a:spcAft>
            </a:pPr>
            <a:r>
              <a:rPr lang="pl-PL" smtClean="0"/>
              <a:t>dotacji: 20-40% dofinansowania (zależnie od rodzaju instalacji),</a:t>
            </a:r>
          </a:p>
          <a:p>
            <a:pPr algn="just" eaLnBrk="1" hangingPunct="1">
              <a:spcBef>
                <a:spcPct val="0"/>
              </a:spcBef>
              <a:spcAft>
                <a:spcPts val="1800"/>
              </a:spcAft>
            </a:pPr>
            <a:r>
              <a:rPr lang="pl-PL" smtClean="0"/>
              <a:t>pożyczki oprocentowanej na 1% w skali roku: na pozostałe koszty kwalifikowane,</a:t>
            </a:r>
          </a:p>
          <a:p>
            <a:pPr algn="just" eaLnBrk="1" hangingPunct="1">
              <a:spcBef>
                <a:spcPct val="0"/>
              </a:spcBef>
              <a:spcAft>
                <a:spcPts val="1800"/>
              </a:spcAft>
            </a:pPr>
            <a:r>
              <a:rPr lang="pl-PL" smtClean="0"/>
              <a:t>Minimalna kwota wniosku na pożyczkę wraz z dotacją wynosi 200 tys. zł.</a:t>
            </a:r>
          </a:p>
        </p:txBody>
      </p:sp>
    </p:spTree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pl-PL">
                <a:effectLst>
                  <a:outerShdw blurRad="38100" dist="38100" dir="2700000" algn="tl">
                    <a:srgbClr val="C0C0C0"/>
                  </a:outerShdw>
                </a:effectLst>
              </a:rPr>
              <a:t>TYP PROJEKTU</a:t>
            </a:r>
          </a:p>
        </p:txBody>
      </p:sp>
      <p:sp>
        <p:nvSpPr>
          <p:cNvPr id="139267" name="Rectangle 3"/>
          <p:cNvSpPr>
            <a:spLocks noGrp="1"/>
          </p:cNvSpPr>
          <p:nvPr>
            <p:ph type="body" idx="1"/>
          </p:nvPr>
        </p:nvSpPr>
        <p:spPr>
          <a:xfrm>
            <a:off x="468313" y="1484313"/>
            <a:ext cx="8229600" cy="3024187"/>
          </a:xfrm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r>
              <a:rPr lang="pl-PL" sz="3200" dirty="0">
                <a:solidFill>
                  <a:srgbClr val="000000"/>
                </a:solidFill>
              </a:rPr>
              <a:t>Wsparciem objęte są przedsięwzięcia polegające na zakupie i montażu instalacji odnawialnych źródeł (6 rodzajów) do produkcji energii elektrycznej lub ciepła, na potrzeby istniejących lub będących w budowie budynków mieszkalnych.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pl-PL" sz="3200" dirty="0"/>
          </a:p>
        </p:txBody>
      </p:sp>
    </p:spTree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/>
            <a:endParaRPr lang="pl-PL" smtClean="0">
              <a:effectLst/>
            </a:endParaRPr>
          </a:p>
        </p:txBody>
      </p:sp>
      <p:sp>
        <p:nvSpPr>
          <p:cNvPr id="55298" name="Rectangle 3"/>
          <p:cNvSpPr>
            <a:spLocks noGrp="1"/>
          </p:cNvSpPr>
          <p:nvPr>
            <p:ph type="body" idx="1"/>
          </p:nvPr>
        </p:nvSpPr>
        <p:spPr>
          <a:xfrm>
            <a:off x="468313" y="260350"/>
            <a:ext cx="8229600" cy="6264275"/>
          </a:xfrm>
          <a:solidFill>
            <a:schemeClr val="bg1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pl-PL" smtClean="0"/>
              <a:t>Beneficjenci dokonują wyboru obiektów do montażu instalacji na podstawie zgłoszeń od osób fizycznych posiadających prawo do dysponowania budynkiem mieszkalnym jednorodzinnym, wspólnot lub spółdzielni mieszkaniowych zarządzających budynkami wielorodzinnymi. </a:t>
            </a:r>
          </a:p>
          <a:p>
            <a:pPr algn="just" eaLnBrk="1" hangingPunct="1">
              <a:lnSpc>
                <a:spcPct val="90000"/>
              </a:lnSpc>
            </a:pPr>
            <a:endParaRPr lang="pl-PL" smtClean="0"/>
          </a:p>
          <a:p>
            <a:pPr algn="just" eaLnBrk="1" hangingPunct="1">
              <a:lnSpc>
                <a:spcPct val="90000"/>
              </a:lnSpc>
            </a:pPr>
            <a:r>
              <a:rPr lang="pl-PL" smtClean="0"/>
              <a:t>W momencie składania wniosku beneficjent musi posiadać wstępne umowy, określające m.in. warunki realizacji, finansowania, udostępniania nieruchomości dla celów instalacji i eksploatacji inwestycji oraz kontroli, z osobami fizycznymi, wspólnotami lub spółdzielniami mieszkaniowymi (lista instalacji w budynkach stanowi załącznik do wniosku).</a:t>
            </a:r>
          </a:p>
        </p:txBody>
      </p:sp>
    </p:spTree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3700">
                <a:effectLst/>
              </a:rPr>
              <a:t>Załączniki do wniosku:</a:t>
            </a:r>
            <a:br>
              <a:rPr lang="pl-PL" sz="3700">
                <a:effectLst/>
              </a:rPr>
            </a:br>
            <a:endParaRPr lang="pl-PL" sz="3700">
              <a:effectLst/>
            </a:endParaRPr>
          </a:p>
        </p:txBody>
      </p:sp>
      <p:graphicFrame>
        <p:nvGraphicFramePr>
          <p:cNvPr id="142531" name="Group 195"/>
          <p:cNvGraphicFramePr>
            <a:graphicFrameLocks noGrp="1"/>
          </p:cNvGraphicFramePr>
          <p:nvPr/>
        </p:nvGraphicFramePr>
        <p:xfrm>
          <a:off x="395288" y="1052513"/>
          <a:ext cx="8351837" cy="4632325"/>
        </p:xfrm>
        <a:graphic>
          <a:graphicData uri="http://schemas.openxmlformats.org/drawingml/2006/table">
            <a:tbl>
              <a:tblPr/>
              <a:tblGrid>
                <a:gridCol w="430212">
                  <a:extLst>
                    <a:ext uri="{9D8B030D-6E8A-4147-A177-3AD203B41FA5}"/>
                  </a:extLst>
                </a:gridCol>
                <a:gridCol w="7921625">
                  <a:extLst>
                    <a:ext uri="{9D8B030D-6E8A-4147-A177-3AD203B41FA5}"/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Dla JST lub ich związków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/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Lista instalacji w budynkach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Aktualna wieloletnia Prognoza Finansowa wraz z opinią RIO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0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4447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Dla spółek JST (100% udział)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66"/>
                    </a:solidFill>
                  </a:tcPr>
                </a:tc>
                <a:extLst>
                  <a:ext uri="{0D108BD9-81ED-4DB2-BD59-A6C34878D82A}"/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Lista instalacji w budynkach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Sprawozdanie finansowe za ostatnie  3 lata poprzedzające rok złożenia wniosku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Statut albo umowa spółki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0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4447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endParaRPr kumimoji="0" lang="pl-PL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Dla Stowarzyszeń JST 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extLst>
                  <a:ext uri="{0D108BD9-81ED-4DB2-BD59-A6C34878D82A}"/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1.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Lista instalacji w budynkach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Sprawozdanie finansowe za ostatnie  3 lata poprzedzające rok złożenia wniosku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Statut albo akt założycielski</a:t>
                      </a:r>
                      <a:endParaRPr kumimoji="0" lang="pl-PL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pl-PL" u="sng">
                <a:effectLst>
                  <a:outerShdw blurRad="38100" dist="38100" dir="2700000" algn="tl">
                    <a:srgbClr val="C0C0C0"/>
                  </a:outerShdw>
                </a:effectLst>
              </a:rPr>
              <a:t>TYPY PROJEKTÓW:</a:t>
            </a:r>
          </a:p>
        </p:txBody>
      </p:sp>
      <p:sp>
        <p:nvSpPr>
          <p:cNvPr id="26628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23888" indent="-514350" eaLnBrk="1" hangingPunct="1">
              <a:defRPr/>
            </a:pPr>
            <a:endParaRPr lang="pl-PL" dirty="0"/>
          </a:p>
          <a:p>
            <a:pPr marL="342900" indent="-342900" algn="just" eaLnBrk="1" hangingPunct="1">
              <a:spcAft>
                <a:spcPts val="0"/>
              </a:spcAft>
              <a:tabLst>
                <a:tab pos="457200" algn="l"/>
              </a:tabLst>
              <a:defRPr/>
            </a:pPr>
            <a:r>
              <a:rPr lang="pl-PL" dirty="0">
                <a:solidFill>
                  <a:srgbClr val="000000"/>
                </a:solidFill>
              </a:rPr>
              <a:t>Budowa, rozbudowa, przebudowa i/lub zakup wyposażenia </a:t>
            </a:r>
            <a:r>
              <a:rPr lang="pl-PL" dirty="0">
                <a:solidFill>
                  <a:srgbClr val="006600"/>
                </a:solidFill>
              </a:rPr>
              <a:t>w zakresie infrastruktury oczyszczalni ścieków</a:t>
            </a:r>
            <a:r>
              <a:rPr lang="pl-PL" dirty="0">
                <a:solidFill>
                  <a:srgbClr val="000000"/>
                </a:solidFill>
              </a:rPr>
              <a:t> - projekty w obrębie aglomeracji z przedziału 2-10 tys. RLM.</a:t>
            </a:r>
            <a:endParaRPr lang="pl-PL" dirty="0"/>
          </a:p>
        </p:txBody>
      </p:sp>
      <p:pic>
        <p:nvPicPr>
          <p:cNvPr id="19459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ytuł 3"/>
          <p:cNvSpPr>
            <a:spLocks noGrp="1"/>
          </p:cNvSpPr>
          <p:nvPr>
            <p:ph type="title" idx="4294967295"/>
          </p:nvPr>
        </p:nvSpPr>
        <p:spPr bwMode="auto">
          <a:xfrm>
            <a:off x="611188" y="549275"/>
            <a:ext cx="3813175" cy="1997075"/>
          </a:xfrm>
          <a:noFill/>
        </p:spPr>
        <p:txBody>
          <a:bodyPr anchor="b"/>
          <a:lstStyle/>
          <a:p>
            <a:pPr eaLnBrk="1" hangingPunct="1"/>
            <a:r>
              <a:rPr lang="pl-PL" sz="3300" smtClean="0">
                <a:effectLst/>
              </a:rPr>
              <a:t>Eurogrant Sp. z o.o.</a:t>
            </a:r>
            <a:br>
              <a:rPr lang="pl-PL" sz="3300" smtClean="0">
                <a:effectLst/>
              </a:rPr>
            </a:br>
            <a:r>
              <a:rPr lang="pl-PL" sz="2000" smtClean="0">
                <a:effectLst/>
              </a:rPr>
              <a:t>ul. Krakowska 25/2</a:t>
            </a:r>
            <a:br>
              <a:rPr lang="pl-PL" sz="2000" smtClean="0">
                <a:effectLst/>
              </a:rPr>
            </a:br>
            <a:r>
              <a:rPr lang="pl-PL" sz="2000" smtClean="0">
                <a:effectLst/>
              </a:rPr>
              <a:t>33-100 Tarnów</a:t>
            </a:r>
            <a:br>
              <a:rPr lang="pl-PL" sz="2000" smtClean="0">
                <a:effectLst/>
              </a:rPr>
            </a:br>
            <a:r>
              <a:rPr lang="pl-PL" sz="2000" smtClean="0">
                <a:effectLst/>
              </a:rPr>
              <a:t>tel. 14 657 14 65</a:t>
            </a:r>
            <a:r>
              <a:rPr lang="pl-PL" sz="2500" smtClean="0">
                <a:effectLst/>
              </a:rPr>
              <a:t/>
            </a:r>
            <a:br>
              <a:rPr lang="pl-PL" sz="2500" smtClean="0">
                <a:effectLst/>
              </a:rPr>
            </a:br>
            <a:r>
              <a:rPr lang="pl-PL" sz="2500" smtClean="0">
                <a:effectLst/>
              </a:rPr>
              <a:t>biuro@eurogrant.pl</a:t>
            </a:r>
          </a:p>
        </p:txBody>
      </p:sp>
      <p:sp>
        <p:nvSpPr>
          <p:cNvPr id="57346" name="Symbol zastępczy tekstu 5"/>
          <p:cNvSpPr>
            <a:spLocks noGrp="1"/>
          </p:cNvSpPr>
          <p:nvPr>
            <p:ph type="body" sz="half" idx="4294967295"/>
          </p:nvPr>
        </p:nvSpPr>
        <p:spPr>
          <a:xfrm>
            <a:off x="2987675" y="4868863"/>
            <a:ext cx="5621338" cy="54768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pl-PL" sz="3500" smtClean="0"/>
              <a:t>Dziękuję za uwagę</a:t>
            </a:r>
          </a:p>
        </p:txBody>
      </p:sp>
      <p:pic>
        <p:nvPicPr>
          <p:cNvPr id="57347" name="Obraz 8" descr="C:\Users\nowy\Documents\nowa firma\materiały graficzne\eurogrant 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620713"/>
            <a:ext cx="2665413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ymbol zastępczy tekstu 5"/>
          <p:cNvSpPr txBox="1">
            <a:spLocks/>
          </p:cNvSpPr>
          <p:nvPr/>
        </p:nvSpPr>
        <p:spPr>
          <a:xfrm>
            <a:off x="684213" y="3429000"/>
            <a:ext cx="7632700" cy="7191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r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/>
            </a:pPr>
            <a:r>
              <a:rPr lang="pl-PL" sz="40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ZAPRASZAMY DO WSPÓŁPRACY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pl-PL" u="sng">
                <a:effectLst>
                  <a:outerShdw blurRad="38100" dist="38100" dir="2700000" algn="tl">
                    <a:srgbClr val="C0C0C0"/>
                  </a:outerShdw>
                </a:effectLst>
              </a:rPr>
              <a:t>TYPY PROJEKTÓW:</a:t>
            </a:r>
          </a:p>
        </p:txBody>
      </p:sp>
      <p:sp>
        <p:nvSpPr>
          <p:cNvPr id="26628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23888" indent="-514350" eaLnBrk="1" hangingPunct="1">
              <a:defRPr/>
            </a:pPr>
            <a:endParaRPr lang="pl-PL" dirty="0"/>
          </a:p>
          <a:p>
            <a:pPr marL="342900" indent="-342900" algn="just" eaLnBrk="1" hangingPunct="1">
              <a:spcAft>
                <a:spcPts val="0"/>
              </a:spcAft>
              <a:tabLst>
                <a:tab pos="457200" algn="l"/>
              </a:tabLst>
              <a:defRPr/>
            </a:pPr>
            <a:r>
              <a:rPr lang="pl-PL" dirty="0">
                <a:solidFill>
                  <a:srgbClr val="000000"/>
                </a:solidFill>
              </a:rPr>
              <a:t>Budowa, rozbudowa, przebudowa i/lub zakup wyposażenia w </a:t>
            </a:r>
            <a:r>
              <a:rPr lang="pl-PL" dirty="0">
                <a:solidFill>
                  <a:srgbClr val="006600"/>
                </a:solidFill>
              </a:rPr>
              <a:t>zakresie infrastruktury kanalizacji ściekowej</a:t>
            </a:r>
            <a:r>
              <a:rPr lang="pl-PL" dirty="0">
                <a:solidFill>
                  <a:srgbClr val="000000"/>
                </a:solidFill>
              </a:rPr>
              <a:t> - projekty w obrębie aglomeracji z przedziału 2 - 10 tys. RLM</a:t>
            </a:r>
            <a:endParaRPr lang="pl-PL" dirty="0"/>
          </a:p>
        </p:txBody>
      </p:sp>
      <p:pic>
        <p:nvPicPr>
          <p:cNvPr id="20483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pl-PL" u="sng">
                <a:effectLst>
                  <a:outerShdw blurRad="38100" dist="38100" dir="2700000" algn="tl">
                    <a:srgbClr val="C0C0C0"/>
                  </a:outerShdw>
                </a:effectLst>
              </a:rPr>
              <a:t>TYPY PROJEKTÓW:</a:t>
            </a:r>
          </a:p>
        </p:txBody>
      </p:sp>
      <p:sp>
        <p:nvSpPr>
          <p:cNvPr id="21506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23888" indent="-514350" eaLnBrk="1" hangingPunct="1"/>
            <a:endParaRPr lang="pl-PL" smtClean="0"/>
          </a:p>
          <a:p>
            <a:pPr marL="623888" indent="-514350" algn="just" eaLnBrk="1" hangingPunct="1"/>
            <a:r>
              <a:rPr lang="pl-PL" smtClean="0"/>
              <a:t>Zakup urządzeń i aparatury pomiarowej w zakresie gospodarki wodno-ściekowej (np. mobilne laboratoria, instalacje kontrolno-pomiarowe) – </a:t>
            </a:r>
            <a:r>
              <a:rPr lang="pl-PL" smtClean="0">
                <a:solidFill>
                  <a:srgbClr val="006600"/>
                </a:solidFill>
              </a:rPr>
              <a:t>jako element projektu dotyczącego gospodarki ściekowej.</a:t>
            </a:r>
          </a:p>
        </p:txBody>
      </p:sp>
      <p:pic>
        <p:nvPicPr>
          <p:cNvPr id="21507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pl-PL">
                <a:effectLst>
                  <a:outerShdw blurRad="38100" dist="38100" dir="2700000" algn="tl">
                    <a:srgbClr val="C0C0C0"/>
                  </a:outerShdw>
                </a:effectLst>
              </a:rPr>
              <a:t>TYP BENEFICJENTA:</a:t>
            </a:r>
          </a:p>
        </p:txBody>
      </p:sp>
      <p:sp>
        <p:nvSpPr>
          <p:cNvPr id="27652" name="Rectangle 4"/>
          <p:cNvSpPr>
            <a:spLocks noGrp="1"/>
          </p:cNvSpPr>
          <p:nvPr>
            <p:ph type="body" idx="4294967295"/>
          </p:nvPr>
        </p:nvSpPr>
        <p:spPr>
          <a:xfrm>
            <a:off x="179388" y="1268413"/>
            <a:ext cx="8496300" cy="452596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pl-PL" sz="2300" dirty="0"/>
              <a:t>jednostki samorządu terytorialnego, ich związki i stowarzyszenia,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pl-PL" sz="2300" dirty="0"/>
          </a:p>
          <a:p>
            <a:pPr marL="342900" indent="-342900" algn="just" eaLnBrk="1" hangingPunct="1">
              <a:lnSpc>
                <a:spcPct val="80000"/>
              </a:lnSpc>
              <a:spcAft>
                <a:spcPts val="0"/>
              </a:spcAft>
              <a:tabLst>
                <a:tab pos="457200" algn="l"/>
              </a:tabLst>
              <a:defRPr/>
            </a:pPr>
            <a:r>
              <a:rPr lang="pl-PL" sz="2300" dirty="0">
                <a:solidFill>
                  <a:srgbClr val="000000"/>
                </a:solidFill>
              </a:rPr>
              <a:t>podmioty, w których większość udziałów lub akcji posiadają jednostki samorządu terytorialnego lub ich związki i stowarzyszenia,</a:t>
            </a:r>
            <a:endParaRPr lang="pl-PL" sz="2400" dirty="0"/>
          </a:p>
          <a:p>
            <a:pPr algn="just" eaLnBrk="1" hangingPunct="1">
              <a:lnSpc>
                <a:spcPct val="80000"/>
              </a:lnSpc>
              <a:defRPr/>
            </a:pPr>
            <a:endParaRPr lang="pl-PL" sz="2300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pl-PL" sz="2300" dirty="0"/>
              <a:t>jednostki sektora finansów publicznych posiadające osobowość prawną,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pl-PL" sz="2300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pl-PL" sz="2300" dirty="0"/>
              <a:t>organy administracji rządowej,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pl-PL" sz="2300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pl-PL" sz="2300" dirty="0"/>
              <a:t>porozumienia podmiotów wyżej wymienionych,</a:t>
            </a:r>
          </a:p>
          <a:p>
            <a:pPr algn="just" eaLnBrk="1" hangingPunct="1">
              <a:lnSpc>
                <a:spcPct val="80000"/>
              </a:lnSpc>
              <a:buFont typeface="Wingdings 3" pitchFamily="18" charset="2"/>
              <a:buNone/>
              <a:defRPr/>
            </a:pPr>
            <a:r>
              <a:rPr lang="pl-PL" sz="2300" dirty="0"/>
              <a:t>	reprezentowane przez lidera.</a:t>
            </a:r>
          </a:p>
        </p:txBody>
      </p:sp>
      <p:pic>
        <p:nvPicPr>
          <p:cNvPr id="22531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468313" y="260350"/>
            <a:ext cx="8229600" cy="720725"/>
          </a:xfrm>
          <a:noFill/>
        </p:spPr>
        <p:txBody>
          <a:bodyPr/>
          <a:lstStyle/>
          <a:p>
            <a:pPr eaLnBrk="1" hangingPunct="1"/>
            <a:r>
              <a:rPr lang="pl-PL" sz="2900" smtClean="0">
                <a:effectLst/>
              </a:rPr>
              <a:t>LIMITY I OGRANICZENIA W REALIZACJI PROJEKTÓW</a:t>
            </a:r>
          </a:p>
        </p:txBody>
      </p:sp>
      <p:sp>
        <p:nvSpPr>
          <p:cNvPr id="23554" name="Rectangle 5"/>
          <p:cNvSpPr>
            <a:spLocks noGrp="1"/>
          </p:cNvSpPr>
          <p:nvPr>
            <p:ph type="body" idx="4294967295"/>
          </p:nvPr>
        </p:nvSpPr>
        <p:spPr>
          <a:xfrm>
            <a:off x="468313" y="1052513"/>
            <a:ext cx="8229600" cy="4957762"/>
          </a:xfrm>
        </p:spPr>
        <p:txBody>
          <a:bodyPr/>
          <a:lstStyle/>
          <a:p>
            <a:pPr marL="623888" indent="-514350" algn="just" eaLnBrk="1" hangingPunct="1">
              <a:spcBef>
                <a:spcPct val="0"/>
              </a:spcBef>
              <a:spcAft>
                <a:spcPts val="1800"/>
              </a:spcAft>
            </a:pPr>
            <a:r>
              <a:rPr lang="pl-PL" sz="2100" smtClean="0"/>
              <a:t>Wsparcie uzyskają inwestycje dotyczące oczyszczalni ścieków komunalnych lub sieci kanalizacyjnych ujęte w KPOŚK oraz w Master Planie;</a:t>
            </a:r>
          </a:p>
          <a:p>
            <a:pPr marL="623888" indent="-514350" algn="just" eaLnBrk="1" hangingPunct="1">
              <a:spcBef>
                <a:spcPct val="0"/>
              </a:spcBef>
              <a:spcAft>
                <a:spcPts val="1800"/>
              </a:spcAft>
            </a:pPr>
            <a:r>
              <a:rPr lang="pl-PL" sz="2100" smtClean="0"/>
              <a:t>Przedmiotem dofinansowania nie mogą być pojazdy, za wyjątkiem mobilnych laboratoriów.</a:t>
            </a:r>
          </a:p>
          <a:p>
            <a:pPr marL="623888" indent="-514350" algn="just" eaLnBrk="1" hangingPunct="1">
              <a:spcBef>
                <a:spcPct val="0"/>
              </a:spcBef>
              <a:spcAft>
                <a:spcPts val="1800"/>
              </a:spcAft>
            </a:pPr>
            <a:r>
              <a:rPr lang="pl-PL" sz="2100" smtClean="0"/>
              <a:t>Maksymalna kwota dofinansowania projektu z zakresu gospodarki ściekowej – 12 000 000 PLN.</a:t>
            </a:r>
          </a:p>
          <a:p>
            <a:pPr marL="623888" indent="-514350" algn="just" eaLnBrk="1" hangingPunct="1">
              <a:spcBef>
                <a:spcPct val="0"/>
              </a:spcBef>
              <a:spcAft>
                <a:spcPts val="1800"/>
              </a:spcAft>
            </a:pPr>
            <a:r>
              <a:rPr lang="pl-PL" sz="2100" smtClean="0">
                <a:solidFill>
                  <a:srgbClr val="000000"/>
                </a:solidFill>
              </a:rPr>
              <a:t>Wsparcia nie uzyskają projekty, które zostały fizycznie ukończone lub w pełni zrealizowane przed złożeniem wniosku o dofinansowanie.</a:t>
            </a:r>
          </a:p>
          <a:p>
            <a:pPr marL="623888" indent="-514350" algn="just" eaLnBrk="1" hangingPunct="1">
              <a:spcBef>
                <a:spcPct val="0"/>
              </a:spcBef>
              <a:spcAft>
                <a:spcPts val="1800"/>
              </a:spcAft>
            </a:pPr>
            <a:r>
              <a:rPr lang="pl-PL" sz="2100" smtClean="0"/>
              <a:t>W ramach Konkursu </a:t>
            </a:r>
            <a:r>
              <a:rPr lang="pl-PL" sz="2100" smtClean="0">
                <a:solidFill>
                  <a:srgbClr val="FF0000"/>
                </a:solidFill>
              </a:rPr>
              <a:t>podatek od towarów i usług (VAT) jest  niekwalifikowany.</a:t>
            </a:r>
          </a:p>
        </p:txBody>
      </p:sp>
      <p:pic>
        <p:nvPicPr>
          <p:cNvPr id="23555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ytuł 1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eaLnBrk="1" hangingPunct="1">
              <a:defRPr/>
            </a:pPr>
            <a:r>
              <a:rPr lang="pl-PL">
                <a:effectLst>
                  <a:outerShdw blurRad="38100" dist="38100" dir="2700000" algn="tl">
                    <a:srgbClr val="C0C0C0"/>
                  </a:outerShdw>
                </a:effectLst>
              </a:rPr>
              <a:t>DOFINANSOWANIE</a:t>
            </a:r>
          </a:p>
        </p:txBody>
      </p:sp>
      <p:sp>
        <p:nvSpPr>
          <p:cNvPr id="24578" name="Rectangle 4"/>
          <p:cNvSpPr>
            <a:spLocks noGrp="1"/>
          </p:cNvSpPr>
          <p:nvPr>
            <p:ph type="body" idx="4294967295"/>
          </p:nvPr>
        </p:nvSpPr>
        <p:spPr>
          <a:xfrm>
            <a:off x="323850" y="1628775"/>
            <a:ext cx="8447088" cy="4105275"/>
          </a:xfrm>
        </p:spPr>
        <p:txBody>
          <a:bodyPr/>
          <a:lstStyle/>
          <a:p>
            <a:pPr marL="623888" indent="-514350" algn="just" eaLnBrk="1" hangingPunct="1">
              <a:lnSpc>
                <a:spcPct val="90000"/>
              </a:lnSpc>
            </a:pPr>
            <a:r>
              <a:rPr lang="pl-PL" sz="2100" smtClean="0"/>
              <a:t>Projekty nieobjęte pomocą publiczną – </a:t>
            </a:r>
            <a:r>
              <a:rPr lang="pl-PL" sz="2100" smtClean="0">
                <a:solidFill>
                  <a:schemeClr val="accent2"/>
                </a:solidFill>
              </a:rPr>
              <a:t>maks. 85%</a:t>
            </a:r>
            <a:r>
              <a:rPr lang="pl-PL" sz="2100" smtClean="0"/>
              <a:t> wydatków kwalifikowanych.</a:t>
            </a:r>
          </a:p>
          <a:p>
            <a:pPr marL="623888" indent="-514350"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pl-PL" sz="2100" smtClean="0"/>
              <a:t> </a:t>
            </a:r>
          </a:p>
          <a:p>
            <a:pPr marL="623888" indent="-514350" algn="just" eaLnBrk="1" hangingPunct="1">
              <a:lnSpc>
                <a:spcPct val="90000"/>
              </a:lnSpc>
            </a:pPr>
            <a:r>
              <a:rPr lang="pl-PL" sz="2100" smtClean="0"/>
              <a:t>Minimalna wartość wydatków kwalifikowanych: </a:t>
            </a:r>
            <a:r>
              <a:rPr lang="pl-PL" sz="2100" smtClean="0">
                <a:solidFill>
                  <a:schemeClr val="accent2"/>
                </a:solidFill>
              </a:rPr>
              <a:t>500 000 PLN</a:t>
            </a:r>
          </a:p>
          <a:p>
            <a:pPr marL="623888" indent="-514350" algn="just" eaLnBrk="1" hangingPunct="1">
              <a:lnSpc>
                <a:spcPct val="90000"/>
              </a:lnSpc>
            </a:pPr>
            <a:endParaRPr lang="pl-PL" sz="2500" smtClean="0"/>
          </a:p>
          <a:p>
            <a:pPr marL="623888" indent="-514350" algn="just" eaLnBrk="1" hangingPunct="1">
              <a:lnSpc>
                <a:spcPct val="90000"/>
              </a:lnSpc>
            </a:pPr>
            <a:r>
              <a:rPr lang="pl-PL" sz="2100" smtClean="0">
                <a:solidFill>
                  <a:schemeClr val="accent2"/>
                </a:solidFill>
              </a:rPr>
              <a:t>Projekty rewitalizacyjne</a:t>
            </a:r>
            <a:r>
              <a:rPr lang="pl-PL" sz="2100" smtClean="0"/>
              <a:t>: nie przewiduje się zwiększenia dofinansowania z tytułu zlokalizowania projektu na obszarach objętych lokalnymi programami rewitalizacji.</a:t>
            </a:r>
          </a:p>
          <a:p>
            <a:pPr marL="623888" indent="-514350" eaLnBrk="1" hangingPunct="1">
              <a:lnSpc>
                <a:spcPct val="90000"/>
              </a:lnSpc>
            </a:pPr>
            <a:endParaRPr lang="pl-PL" sz="2100" smtClean="0"/>
          </a:p>
          <a:p>
            <a:pPr marL="623888" indent="-514350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pl-PL" sz="2100" smtClean="0"/>
              <a:t> </a:t>
            </a:r>
            <a:br>
              <a:rPr lang="pl-PL" sz="2100" smtClean="0"/>
            </a:br>
            <a:endParaRPr lang="pl-PL" sz="2100" smtClean="0"/>
          </a:p>
        </p:txBody>
      </p:sp>
      <p:pic>
        <p:nvPicPr>
          <p:cNvPr id="24579" name="Obraz 3" descr="zestawienie-znak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6237288"/>
            <a:ext cx="38163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823</TotalTime>
  <Words>2470</Words>
  <Application>Microsoft Office PowerPoint</Application>
  <PresentationFormat>On-screen Show (4:3)</PresentationFormat>
  <Paragraphs>301</Paragraphs>
  <Slides>40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Szablon projektu</vt:lpstr>
      </vt:variant>
      <vt:variant>
        <vt:i4>8</vt:i4>
      </vt:variant>
      <vt:variant>
        <vt:lpstr>Tytuły slajdów</vt:lpstr>
      </vt:variant>
      <vt:variant>
        <vt:i4>40</vt:i4>
      </vt:variant>
    </vt:vector>
  </HeadingPairs>
  <TitlesOfParts>
    <vt:vector size="56" baseType="lpstr">
      <vt:lpstr>Arial</vt:lpstr>
      <vt:lpstr>Calibri</vt:lpstr>
      <vt:lpstr>Wingdings 3</vt:lpstr>
      <vt:lpstr>Verdana</vt:lpstr>
      <vt:lpstr>Wingdings 2</vt:lpstr>
      <vt:lpstr>Lucida Sans Unicode</vt:lpstr>
      <vt:lpstr>Times New Roman</vt:lpstr>
      <vt:lpstr>Symbol</vt:lpstr>
      <vt:lpstr>Hol</vt:lpstr>
      <vt:lpstr>Hol</vt:lpstr>
      <vt:lpstr>Hol</vt:lpstr>
      <vt:lpstr>Hol</vt:lpstr>
      <vt:lpstr>Hol</vt:lpstr>
      <vt:lpstr>Hol</vt:lpstr>
      <vt:lpstr>Hol</vt:lpstr>
      <vt:lpstr>Hol</vt:lpstr>
      <vt:lpstr>Slajd 1</vt:lpstr>
      <vt:lpstr>AKTUALNE NABORY</vt:lpstr>
      <vt:lpstr>REGIONALNY PROGRAM OPERACYJNY WOJEWÓDZTWA PODKARPACKIEGO NA LATA 2014-2020</vt:lpstr>
      <vt:lpstr>TYPY PROJEKTÓW:</vt:lpstr>
      <vt:lpstr>TYPY PROJEKTÓW:</vt:lpstr>
      <vt:lpstr>TYPY PROJEKTÓW:</vt:lpstr>
      <vt:lpstr>TYP BENEFICJENTA:</vt:lpstr>
      <vt:lpstr>LIMITY I OGRANICZENIA W REALIZACJI PROJEKTÓW</vt:lpstr>
      <vt:lpstr>DOFINANSOWANIE</vt:lpstr>
      <vt:lpstr>Kryteria merytoryczno-jakościowe</vt:lpstr>
      <vt:lpstr>Kryteria merytoryczno-jakościowe</vt:lpstr>
      <vt:lpstr>Kryteria merytoryczno-jakościowe</vt:lpstr>
      <vt:lpstr>Kryteria merytoryczno-jakościowe</vt:lpstr>
      <vt:lpstr>Kryteria merytoryczno-jakościowe</vt:lpstr>
      <vt:lpstr>Kryteria merytoryczno-jakościowe</vt:lpstr>
      <vt:lpstr>Kryteria merytoryczno-jakościowe</vt:lpstr>
      <vt:lpstr>Slajd 17</vt:lpstr>
      <vt:lpstr>Do konkursu mogą przystąpić następujące podmioty:</vt:lpstr>
      <vt:lpstr>Rodzaje projektów:</vt:lpstr>
      <vt:lpstr>Dodatkowe kryterium formalne: </vt:lpstr>
      <vt:lpstr>Dodatkowe kryterium formalne: </vt:lpstr>
      <vt:lpstr>Dofinansowanie :</vt:lpstr>
      <vt:lpstr>Slajd 23</vt:lpstr>
      <vt:lpstr>Slajd 24</vt:lpstr>
      <vt:lpstr>TYPY PROJEKTÓW :</vt:lpstr>
      <vt:lpstr>WARUNKI:</vt:lpstr>
      <vt:lpstr>Dofinansowanie:</vt:lpstr>
      <vt:lpstr>WAŻNE UWAGI KOŃCOWE</vt:lpstr>
      <vt:lpstr>Lista obowiązkowych załączników wymaganych na etapie składania wniosku</vt:lpstr>
      <vt:lpstr>Lista obowiązkowych załączników wymaganych na etapie składania wniosku</vt:lpstr>
      <vt:lpstr>Lista obowiązkowych załączników wymaganych na etapie składania wniosku</vt:lpstr>
      <vt:lpstr>Koszty niekwalifikowane:</vt:lpstr>
      <vt:lpstr>Koszty niekwalifikowane:</vt:lpstr>
      <vt:lpstr>INNE BIEŻĄCE NABORY: (POZOSTAJĄCE W EWENTUALNYM ZWIĄZKU Z DZIAŁALNOŚCIĄ ZAKŁADÓW GOSPODARKI KOMUNALNEJ)  2.5 POIS – ZIELEŃ MIEJSKA MSIT – OBIEKTY SPORTOWE PL-SK PROSUMENT NFOŚ</vt:lpstr>
      <vt:lpstr>"Prosument” - linia dofinansowania z przeznaczeniem na zakup i montaż mikroinstalacji odnawialnych źródeł energii" dla samorządów.</vt:lpstr>
      <vt:lpstr>WARUNKI</vt:lpstr>
      <vt:lpstr>TYP PROJEKTU</vt:lpstr>
      <vt:lpstr>Slajd 38</vt:lpstr>
      <vt:lpstr>Załączniki do wniosku: </vt:lpstr>
      <vt:lpstr>Eurogrant Sp. z o.o. ul. Krakowska 25/2 33-100 Tarnów tel. 14 657 14 65 biuro@eurogrant.pl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Lucyna</dc:creator>
  <cp:lastModifiedBy>Tadek</cp:lastModifiedBy>
  <cp:revision>46</cp:revision>
  <dcterms:created xsi:type="dcterms:W3CDTF">2016-02-03T14:15:26Z</dcterms:created>
  <dcterms:modified xsi:type="dcterms:W3CDTF">2016-06-17T07:05:19Z</dcterms:modified>
</cp:coreProperties>
</file>